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73" r:id="rId6"/>
    <p:sldId id="285" r:id="rId7"/>
    <p:sldId id="258" r:id="rId8"/>
    <p:sldId id="259" r:id="rId9"/>
    <p:sldId id="260" r:id="rId10"/>
    <p:sldId id="262" r:id="rId11"/>
    <p:sldId id="261" r:id="rId12"/>
    <p:sldId id="263" r:id="rId13"/>
    <p:sldId id="264" r:id="rId14"/>
    <p:sldId id="289" r:id="rId15"/>
    <p:sldId id="265" r:id="rId16"/>
    <p:sldId id="275" r:id="rId17"/>
    <p:sldId id="287" r:id="rId18"/>
    <p:sldId id="290" r:id="rId19"/>
    <p:sldId id="266" r:id="rId20"/>
    <p:sldId id="267" r:id="rId21"/>
    <p:sldId id="269" r:id="rId22"/>
    <p:sldId id="270" r:id="rId23"/>
    <p:sldId id="268" r:id="rId24"/>
    <p:sldId id="274" r:id="rId25"/>
    <p:sldId id="276" r:id="rId26"/>
    <p:sldId id="277" r:id="rId27"/>
    <p:sldId id="281" r:id="rId28"/>
    <p:sldId id="279" r:id="rId29"/>
    <p:sldId id="283" r:id="rId30"/>
    <p:sldId id="282" r:id="rId31"/>
    <p:sldId id="284" r:id="rId32"/>
    <p:sldId id="291" r:id="rId33"/>
    <p:sldId id="292" r:id="rId34"/>
    <p:sldId id="293" r:id="rId35"/>
    <p:sldId id="294" r:id="rId36"/>
    <p:sldId id="295" r:id="rId37"/>
    <p:sldId id="297" r:id="rId38"/>
    <p:sldId id="298" r:id="rId39"/>
    <p:sldId id="299" r:id="rId40"/>
    <p:sldId id="300" r:id="rId41"/>
    <p:sldId id="301" r:id="rId42"/>
    <p:sldId id="302" r:id="rId43"/>
    <p:sldId id="304" r:id="rId44"/>
    <p:sldId id="305" r:id="rId45"/>
    <p:sldId id="306" r:id="rId46"/>
    <p:sldId id="303" r:id="rId47"/>
    <p:sldId id="296" r:id="rId48"/>
    <p:sldId id="307" r:id="rId4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99"/>
    <a:srgbClr val="5C602A"/>
    <a:srgbClr val="FFCC0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58" autoAdjust="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CF9EA-3BAF-4309-83E9-BF6F123D2A7B}" type="datetimeFigureOut">
              <a:rPr lang="id-ID" smtClean="0"/>
              <a:pPr/>
              <a:t>22/02/2017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28355-C492-4EAF-9BF9-4807D9B54EA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pelath%20penelusuran%20e%20jurnal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moraref.org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UNISA\video-1468905561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lib.ugm.ac.id/ind/?page_id=327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00372"/>
            <a:ext cx="9144000" cy="242889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rgbClr val="800000"/>
                </a:solidFill>
                <a:latin typeface="Castellar" pitchFamily="18" charset="0"/>
              </a:rPr>
              <a:t>Pencarian Jurnal </a:t>
            </a:r>
            <a:br>
              <a:rPr lang="id-ID" b="1" dirty="0" smtClean="0">
                <a:solidFill>
                  <a:srgbClr val="800000"/>
                </a:solidFill>
                <a:latin typeface="Castellar" pitchFamily="18" charset="0"/>
              </a:rPr>
            </a:br>
            <a:r>
              <a:rPr lang="id-ID" sz="2200" b="1" dirty="0" smtClean="0">
                <a:solidFill>
                  <a:srgbClr val="800000"/>
                </a:solidFill>
                <a:latin typeface="Castellar" pitchFamily="18" charset="0"/>
              </a:rPr>
              <a:t>&amp;</a:t>
            </a:r>
            <a:r>
              <a:rPr lang="id-ID" b="1" dirty="0" smtClean="0">
                <a:solidFill>
                  <a:srgbClr val="800000"/>
                </a:solidFill>
                <a:latin typeface="Castellar" pitchFamily="18" charset="0"/>
              </a:rPr>
              <a:t/>
            </a:r>
            <a:br>
              <a:rPr lang="id-ID" b="1" dirty="0" smtClean="0">
                <a:solidFill>
                  <a:srgbClr val="800000"/>
                </a:solidFill>
                <a:latin typeface="Castellar" pitchFamily="18" charset="0"/>
              </a:rPr>
            </a:br>
            <a:r>
              <a:rPr lang="id-ID" b="1" dirty="0" smtClean="0">
                <a:solidFill>
                  <a:srgbClr val="800000"/>
                </a:solidFill>
                <a:latin typeface="Castellar" pitchFamily="18" charset="0"/>
              </a:rPr>
              <a:t> Penulisan KTI</a:t>
            </a:r>
            <a:endParaRPr lang="id-ID" b="1" dirty="0">
              <a:solidFill>
                <a:srgbClr val="800000"/>
              </a:solidFill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264"/>
            <a:ext cx="9144000" cy="1428736"/>
          </a:xfrm>
          <a:solidFill>
            <a:srgbClr val="CCFF66"/>
          </a:solidFill>
        </p:spPr>
        <p:txBody>
          <a:bodyPr>
            <a:normAutofit lnSpcReduction="10000"/>
          </a:bodyPr>
          <a:lstStyle/>
          <a:p>
            <a:r>
              <a:rPr lang="id-ID" sz="2200" dirty="0" smtClean="0">
                <a:solidFill>
                  <a:schemeClr val="tx1"/>
                </a:solidFill>
                <a:latin typeface="Bell MT" pitchFamily="18" charset="0"/>
              </a:rPr>
              <a:t>Novy Diana Fauzie, S.S.,M.A.</a:t>
            </a:r>
          </a:p>
          <a:p>
            <a:endParaRPr lang="id-ID" sz="2200" dirty="0" smtClean="0">
              <a:solidFill>
                <a:schemeClr val="tx1"/>
              </a:solidFill>
              <a:latin typeface="Bell MT" pitchFamily="18" charset="0"/>
            </a:endParaRPr>
          </a:p>
          <a:p>
            <a:r>
              <a:rPr lang="id-ID" sz="1900" dirty="0" smtClean="0">
                <a:solidFill>
                  <a:schemeClr val="tx1"/>
                </a:solidFill>
              </a:rPr>
              <a:t>Disampaikan dalam Seminar </a:t>
            </a:r>
            <a:r>
              <a:rPr lang="id-ID" sz="1900" b="1" i="1" dirty="0" smtClean="0">
                <a:solidFill>
                  <a:schemeClr val="tx1"/>
                </a:solidFill>
              </a:rPr>
              <a:t>Increase The Quality of Ability On Research</a:t>
            </a:r>
          </a:p>
          <a:p>
            <a:r>
              <a:rPr lang="id-ID" sz="1900" dirty="0" smtClean="0">
                <a:solidFill>
                  <a:schemeClr val="tx1"/>
                </a:solidFill>
              </a:rPr>
              <a:t>Yogyakarta, 26 Fenruari 2017</a:t>
            </a:r>
            <a:endParaRPr lang="id-ID" sz="19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642918"/>
            <a:ext cx="1430767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PERPUS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4969"/>
            <a:ext cx="9144000" cy="67330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id-ID" b="1" dirty="0" smtClean="0">
                <a:solidFill>
                  <a:srgbClr val="800000"/>
                </a:solidFill>
              </a:rPr>
              <a:t>Perpustakaan UMY</a:t>
            </a:r>
            <a:r>
              <a:rPr lang="id-ID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id-ID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d-ID" sz="3600" b="1" dirty="0" smtClean="0">
                <a:solidFill>
                  <a:schemeClr val="accent3">
                    <a:lumMod val="50000"/>
                  </a:schemeClr>
                </a:solidFill>
              </a:rPr>
              <a:t>(Library: Because Not Everything on The Internet is True)</a:t>
            </a:r>
            <a:endParaRPr lang="id-ID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428868"/>
            <a:ext cx="4357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solidFill>
            <a:srgbClr val="FFCC00"/>
          </a:solidFill>
        </p:spPr>
        <p:txBody>
          <a:bodyPr/>
          <a:lstStyle/>
          <a:p>
            <a:r>
              <a:rPr lang="id-ID" dirty="0" smtClean="0">
                <a:solidFill>
                  <a:srgbClr val="800000"/>
                </a:solidFill>
              </a:rPr>
              <a:t>library.umy.ac.id</a:t>
            </a:r>
            <a:endParaRPr lang="id-ID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Katalog: Buku, Kamus, Ensiklopedi</a:t>
            </a:r>
          </a:p>
          <a:p>
            <a:pPr>
              <a:buNone/>
            </a:pPr>
            <a:endParaRPr lang="id-ID" dirty="0" smtClean="0"/>
          </a:p>
        </p:txBody>
      </p:sp>
      <p:sp>
        <p:nvSpPr>
          <p:cNvPr id="6" name="Right Arrow 5"/>
          <p:cNvSpPr/>
          <p:nvPr/>
        </p:nvSpPr>
        <p:spPr>
          <a:xfrm rot="8610150">
            <a:off x="5977507" y="3958202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id-ID" dirty="0" smtClean="0">
                <a:solidFill>
                  <a:srgbClr val="800000"/>
                </a:solidFill>
              </a:rPr>
              <a:t>thesis.umy.ac.id</a:t>
            </a:r>
            <a:endParaRPr lang="id-ID" dirty="0">
              <a:solidFill>
                <a:srgbClr val="80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00240"/>
            <a:ext cx="47149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10800000">
            <a:off x="4000496" y="4357694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rgbClr val="FF0000"/>
              </a:solidFill>
            </a:endParaRPr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/>
          <a:lstStyle/>
          <a:p>
            <a:r>
              <a:rPr lang="id-ID" dirty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id-ID" dirty="0" smtClean="0">
                <a:solidFill>
                  <a:schemeClr val="accent3">
                    <a:lumMod val="50000"/>
                  </a:schemeClr>
                </a:solidFill>
              </a:rPr>
              <a:t>epository.umy.ac.id</a:t>
            </a:r>
            <a:endParaRPr lang="id-ID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928802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 rot="20724913">
            <a:off x="4402940" y="2829999"/>
            <a:ext cx="978408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Pencarian Jurnal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800000"/>
          </a:solidFill>
        </p:spPr>
        <p:txBody>
          <a:bodyPr/>
          <a:lstStyle/>
          <a:p>
            <a:r>
              <a:rPr lang="id-ID" dirty="0">
                <a:solidFill>
                  <a:srgbClr val="FFFF99"/>
                </a:solidFill>
              </a:rPr>
              <a:t>j</a:t>
            </a:r>
            <a:r>
              <a:rPr lang="id-ID" dirty="0" smtClean="0">
                <a:solidFill>
                  <a:srgbClr val="FFFF99"/>
                </a:solidFill>
              </a:rPr>
              <a:t>ournal.umy.ac.id</a:t>
            </a:r>
            <a:endParaRPr lang="id-ID" dirty="0">
              <a:solidFill>
                <a:srgbClr val="FFFF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id-ID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85926"/>
            <a:ext cx="478634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607223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id-ID" dirty="0" smtClean="0"/>
              <a:t>           Google/Google Scholar? </a:t>
            </a:r>
            <a:endParaRPr lang="id-ID" dirty="0"/>
          </a:p>
        </p:txBody>
      </p:sp>
      <p:pic>
        <p:nvPicPr>
          <p:cNvPr id="3075" name="Picture 3" descr="G:\UNISA\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929066"/>
            <a:ext cx="4663948" cy="20759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 descr="G:\UNISA\googl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71480"/>
            <a:ext cx="2991545" cy="1859365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Operator Boolean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“....” : menjadi frase</a:t>
            </a:r>
          </a:p>
          <a:p>
            <a:r>
              <a:rPr lang="id-ID" dirty="0" smtClean="0"/>
              <a:t>+      : dan</a:t>
            </a:r>
          </a:p>
          <a:p>
            <a:r>
              <a:rPr lang="id-ID" dirty="0" smtClean="0"/>
              <a:t>-       : selain</a:t>
            </a:r>
          </a:p>
          <a:p>
            <a:r>
              <a:rPr lang="id-ID" dirty="0" smtClean="0"/>
              <a:t>Intitle: judul mengandung kata .....</a:t>
            </a:r>
          </a:p>
          <a:p>
            <a:r>
              <a:rPr lang="id-ID" dirty="0" smtClean="0"/>
              <a:t>filetype pdf, filetype doc : hanya yang tipe pdf/doc </a:t>
            </a: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QUIZ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Pengaruh keramahan perawat terhadap kehadiran pasien di PKU Muhammadiyah Gamping </a:t>
            </a:r>
          </a:p>
          <a:p>
            <a:r>
              <a:rPr lang="id-ID" dirty="0" smtClean="0"/>
              <a:t>Pengaruh bentuk pdf</a:t>
            </a: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hlinkClick r:id="rId2" action="ppaction://hlinkpres?slideindex=1&amp;slidetitle="/>
              </a:rPr>
              <a:t/>
            </a:r>
            <a:br>
              <a:rPr lang="id-ID" dirty="0" smtClean="0">
                <a:hlinkClick r:id="rId2" action="ppaction://hlinkpres?slideindex=1&amp;slidetitle="/>
              </a:rPr>
            </a:br>
            <a:r>
              <a:rPr lang="id-ID" dirty="0" smtClean="0">
                <a:hlinkClick r:id="rId2" action="ppaction://hlinkpres?slideindex=1&amp;slidetitle="/>
              </a:rPr>
              <a:t>http</a:t>
            </a:r>
            <a:r>
              <a:rPr lang="id-ID" dirty="0" smtClean="0">
                <a:hlinkClick r:id="rId2" action="ppaction://hlinkpres?slideindex=1&amp;slidetitle="/>
              </a:rPr>
              <a:t>://doaj.org/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071678"/>
            <a:ext cx="478634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940444"/>
          </a:xfrm>
          <a:solidFill>
            <a:srgbClr val="5C602A"/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id-ID" sz="3600" dirty="0" smtClean="0"/>
              <a:t>Novy Diana Fauzie, S.S.,M.A.</a:t>
            </a:r>
            <a:br>
              <a:rPr lang="id-ID" sz="3600" dirty="0" smtClean="0"/>
            </a:br>
            <a:r>
              <a:rPr lang="id-ID" sz="2000" dirty="0" smtClean="0"/>
              <a:t>Humas UMY 2002-2012</a:t>
            </a:r>
            <a:br>
              <a:rPr lang="id-ID" sz="2000" dirty="0" smtClean="0"/>
            </a:br>
            <a:r>
              <a:rPr lang="id-ID" sz="2000" dirty="0" smtClean="0"/>
              <a:t>Pustakawan UMY 2012-sekarang</a:t>
            </a:r>
            <a:endParaRPr lang="id-ID" sz="2000" dirty="0"/>
          </a:p>
        </p:txBody>
      </p:sp>
      <p:pic>
        <p:nvPicPr>
          <p:cNvPr id="2050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1071570" cy="1391087"/>
          </a:xfrm>
          <a:prstGeom prst="rect">
            <a:avLst/>
          </a:prstGeom>
          <a:noFill/>
        </p:spPr>
      </p:pic>
      <p:pic>
        <p:nvPicPr>
          <p:cNvPr id="2051" name="Picture 3" descr="D:\halimk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143380"/>
            <a:ext cx="164307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  <a:t/>
            </a:r>
            <a:b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</a:br>
            <a: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  <a:t>http</a:t>
            </a:r>
            <a:r>
              <a:rPr lang="id-ID" dirty="0" smtClean="0">
                <a:solidFill>
                  <a:srgbClr val="800000"/>
                </a:solidFill>
                <a:hlinkClick r:id="rId2" action="ppaction://hlinkpres?slideindex=1&amp;slidetitle="/>
              </a:rPr>
              <a:t>://jurnal.pdii.lipi.go.id/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 l="16176" t="4202" r="16177"/>
          <a:stretch>
            <a:fillRect/>
          </a:stretch>
        </p:blipFill>
        <p:spPr bwMode="auto">
          <a:xfrm>
            <a:off x="2500298" y="1785926"/>
            <a:ext cx="428628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 fontScale="90000"/>
          </a:bodyPr>
          <a:lstStyle/>
          <a:p>
            <a:r>
              <a:rPr lang="id-ID" dirty="0" smtClean="0">
                <a:hlinkClick r:id="rId2" action="ppaction://hlinkpres?slideindex=1&amp;slidetitle="/>
              </a:rPr>
              <a:t/>
            </a:r>
            <a:br>
              <a:rPr lang="id-ID" dirty="0" smtClean="0">
                <a:hlinkClick r:id="rId2" action="ppaction://hlinkpres?slideindex=1&amp;slidetitle="/>
              </a:rPr>
            </a:br>
            <a:r>
              <a:rPr lang="id-ID" dirty="0" smtClean="0">
                <a:hlinkClick r:id="rId2" action="ppaction://hlinkpres?slideindex=1&amp;slidetitle="/>
              </a:rPr>
              <a:t>http</a:t>
            </a:r>
            <a:r>
              <a:rPr lang="id-ID" dirty="0" smtClean="0">
                <a:hlinkClick r:id="rId2" action="ppaction://hlinkpres?slideindex=1&amp;slidetitle="/>
              </a:rPr>
              <a:t>://portalgaruda.org/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857364"/>
            <a:ext cx="5286412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99"/>
          </a:solidFill>
        </p:spPr>
        <p:txBody>
          <a:bodyPr>
            <a:normAutofit/>
          </a:bodyPr>
          <a:lstStyle/>
          <a:p>
            <a:r>
              <a:rPr lang="id-ID" dirty="0" smtClean="0">
                <a:hlinkClick r:id="rId2"/>
              </a:rPr>
              <a:t>http://moraref.org/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5C602A"/>
          </a:solidFill>
        </p:spPr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>
                <a:solidFill>
                  <a:srgbClr val="800000"/>
                </a:solidFill>
              </a:rPr>
              <a:t>http</a:t>
            </a:r>
            <a:r>
              <a:rPr lang="id-ID" dirty="0" smtClean="0">
                <a:solidFill>
                  <a:srgbClr val="800000"/>
                </a:solidFill>
              </a:rPr>
              <a:t>://onesearch.perpusnas.go.id/</a:t>
            </a:r>
            <a:br>
              <a:rPr lang="id-ID" dirty="0" smtClean="0">
                <a:solidFill>
                  <a:srgbClr val="800000"/>
                </a:solidFill>
              </a:rPr>
            </a:br>
            <a:endParaRPr lang="id-ID" dirty="0">
              <a:solidFill>
                <a:srgbClr val="800000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5308962" cy="419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Jurnal Internasional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id-ID" dirty="0" smtClean="0"/>
              <a:t>    library.umy.ac.id                    Jurnal online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             Proquest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              Jstor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              Ebsco</a:t>
            </a:r>
          </a:p>
          <a:p>
            <a:pPr>
              <a:buNone/>
            </a:pPr>
            <a:r>
              <a:rPr lang="id-ID" dirty="0" smtClean="0"/>
              <a:t>              PNRI </a:t>
            </a:r>
            <a:endParaRPr lang="id-ID" dirty="0"/>
          </a:p>
        </p:txBody>
      </p:sp>
      <p:sp>
        <p:nvSpPr>
          <p:cNvPr id="4" name="Right Arrow 3"/>
          <p:cNvSpPr/>
          <p:nvPr/>
        </p:nvSpPr>
        <p:spPr>
          <a:xfrm>
            <a:off x="4143372" y="164305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4"/>
          <p:cNvPicPr/>
          <p:nvPr/>
        </p:nvPicPr>
        <p:blipFill>
          <a:blip r:embed="rId2"/>
          <a:srcRect l="17722" r="17721" b="4670"/>
          <a:stretch>
            <a:fillRect/>
          </a:stretch>
        </p:blipFill>
        <p:spPr bwMode="auto">
          <a:xfrm>
            <a:off x="3643306" y="2786058"/>
            <a:ext cx="364333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ight Arrow 5"/>
          <p:cNvSpPr/>
          <p:nvPr/>
        </p:nvSpPr>
        <p:spPr>
          <a:xfrm rot="9225151">
            <a:off x="7486243" y="290598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ProQuest</a:t>
            </a:r>
            <a:endParaRPr lang="id-ID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3"/>
            <a:ext cx="6000792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Ebsco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8579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JStor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60007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Perpustakaan Nasional 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Daftar</a:t>
            </a:r>
          </a:p>
          <a:p>
            <a:endParaRPr lang="id-ID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 l="9971" r="13998"/>
          <a:stretch>
            <a:fillRect/>
          </a:stretch>
        </p:blipFill>
        <p:spPr bwMode="auto">
          <a:xfrm>
            <a:off x="2500298" y="2357430"/>
            <a:ext cx="4357718" cy="322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5400000">
            <a:off x="3875401" y="2982591"/>
            <a:ext cx="967466" cy="5744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13598" t="2525" r="18925" b="16976"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video-146890556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1" y="142852"/>
            <a:ext cx="8667810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598" t="3157" r="31045" b="8453"/>
          <a:stretch>
            <a:fillRect/>
          </a:stretch>
        </p:blipFill>
        <p:spPr bwMode="auto">
          <a:xfrm>
            <a:off x="785786" y="235905"/>
            <a:ext cx="7535433" cy="662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None/>
            </a:pPr>
            <a:r>
              <a:rPr lang="id-ID" sz="4400" dirty="0" smtClean="0"/>
              <a:t>Mencari Jurnal</a:t>
            </a:r>
          </a:p>
          <a:p>
            <a:pPr marL="514350" indent="-514350">
              <a:buNone/>
            </a:pPr>
            <a:endParaRPr lang="id-ID" dirty="0" smtClean="0"/>
          </a:p>
          <a:p>
            <a:pPr marL="514350" indent="-514350">
              <a:buNone/>
            </a:pPr>
            <a:r>
              <a:rPr lang="id-ID" dirty="0" smtClean="0"/>
              <a:t>Menemukan Sumber yang Tepat</a:t>
            </a:r>
          </a:p>
          <a:p>
            <a:pPr marL="514350" indent="-514350">
              <a:buNone/>
            </a:pPr>
            <a:r>
              <a:rPr lang="id-ID" dirty="0" smtClean="0"/>
              <a:t> </a:t>
            </a:r>
            <a:r>
              <a:rPr lang="id-ID" dirty="0" smtClean="0"/>
              <a:t>        </a:t>
            </a:r>
            <a:r>
              <a:rPr lang="id-ID" i="1" dirty="0" smtClean="0"/>
              <a:t>currency</a:t>
            </a:r>
          </a:p>
          <a:p>
            <a:pPr marL="514350" indent="-514350">
              <a:buNone/>
            </a:pPr>
            <a:r>
              <a:rPr lang="id-ID" i="1" dirty="0" smtClean="0"/>
              <a:t> </a:t>
            </a:r>
            <a:r>
              <a:rPr lang="id-ID" i="1" dirty="0" smtClean="0"/>
              <a:t>                relevance</a:t>
            </a:r>
          </a:p>
          <a:p>
            <a:pPr marL="514350" indent="-514350">
              <a:buNone/>
            </a:pPr>
            <a:r>
              <a:rPr lang="id-ID" i="1" dirty="0" smtClean="0"/>
              <a:t> </a:t>
            </a:r>
            <a:r>
              <a:rPr lang="id-ID" i="1" dirty="0" smtClean="0"/>
              <a:t>                          authority</a:t>
            </a:r>
          </a:p>
          <a:p>
            <a:pPr marL="514350" indent="-514350">
              <a:buNone/>
            </a:pPr>
            <a:r>
              <a:rPr lang="id-ID" i="1" dirty="0" smtClean="0"/>
              <a:t> </a:t>
            </a:r>
            <a:r>
              <a:rPr lang="id-ID" i="1" dirty="0" smtClean="0"/>
              <a:t>                                      accuracy </a:t>
            </a:r>
          </a:p>
          <a:p>
            <a:pPr marL="514350" indent="-514350">
              <a:buNone/>
            </a:pPr>
            <a:r>
              <a:rPr lang="id-ID" i="1" dirty="0" smtClean="0"/>
              <a:t> </a:t>
            </a:r>
            <a:r>
              <a:rPr lang="id-ID" i="1" dirty="0" smtClean="0"/>
              <a:t>                                                 purpose</a:t>
            </a:r>
            <a:endParaRPr lang="id-ID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Penulisan KTI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Bagaimana Menulisnya?</a:t>
            </a:r>
            <a:endParaRPr lang="id-ID" dirty="0"/>
          </a:p>
        </p:txBody>
      </p:sp>
      <p:pic>
        <p:nvPicPr>
          <p:cNvPr id="7170" name="Picture 2" descr="D:\gambar library\cf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2619375" cy="1743075"/>
          </a:xfrm>
          <a:prstGeom prst="rect">
            <a:avLst/>
          </a:prstGeom>
          <a:noFill/>
        </p:spPr>
      </p:pic>
      <p:pic>
        <p:nvPicPr>
          <p:cNvPr id="7171" name="Picture 3" descr="D:\gambar library\ctr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00240"/>
            <a:ext cx="2786082" cy="1847294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8194" name="Picture 2" descr="D:\gambar library\s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6967953" cy="5911873"/>
          </a:xfrm>
          <a:prstGeom prst="rect">
            <a:avLst/>
          </a:prstGeom>
          <a:noFill/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dirty="0" smtClean="0">
                <a:latin typeface="Aparajita" pitchFamily="34" charset="0"/>
                <a:cs typeface="Aparajita" pitchFamily="34" charset="0"/>
              </a:rPr>
              <a:t/>
            </a:r>
            <a:br>
              <a:rPr lang="id-ID" dirty="0" smtClean="0">
                <a:latin typeface="Aparajita" pitchFamily="34" charset="0"/>
                <a:cs typeface="Aparajita" pitchFamily="34" charset="0"/>
              </a:rPr>
            </a:br>
            <a:r>
              <a:rPr lang="id-ID" dirty="0" smtClean="0">
                <a:latin typeface="Aparajita" pitchFamily="34" charset="0"/>
                <a:cs typeface="Aparajita" pitchFamily="34" charset="0"/>
              </a:rPr>
              <a:t>Kenapa </a:t>
            </a:r>
            <a:r>
              <a:rPr lang="id-ID" dirty="0" smtClean="0">
                <a:latin typeface="Aparajita" pitchFamily="34" charset="0"/>
                <a:cs typeface="Aparajita" pitchFamily="34" charset="0"/>
              </a:rPr>
              <a:t>Plagiarisme terjadi?</a:t>
            </a:r>
            <a:br>
              <a:rPr lang="id-ID" dirty="0" smtClean="0">
                <a:latin typeface="Aparajita" pitchFamily="34" charset="0"/>
                <a:cs typeface="Aparajita" pitchFamily="34" charset="0"/>
              </a:rPr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Kurangnya Pengetahuan tentang Aturan Penulisan. 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	Kurangnya </a:t>
            </a:r>
            <a:r>
              <a:rPr lang="id-ID" dirty="0" smtClean="0">
                <a:solidFill>
                  <a:schemeClr val="bg1"/>
                </a:solidFill>
              </a:rPr>
              <a:t>p</a:t>
            </a:r>
            <a:r>
              <a:rPr lang="id-ID" dirty="0" smtClean="0">
                <a:solidFill>
                  <a:schemeClr val="bg1"/>
                </a:solidFill>
              </a:rPr>
              <a:t>Kurangnya Pengetahuan tentang Aturan </a:t>
            </a:r>
            <a:r>
              <a:rPr lang="id-ID" dirty="0" smtClean="0">
                <a:solidFill>
                  <a:schemeClr val="bg1"/>
                </a:solidFill>
              </a:rPr>
              <a:t>Penulisanngnya </a:t>
            </a:r>
            <a:r>
              <a:rPr lang="id-ID" dirty="0" smtClean="0">
                <a:solidFill>
                  <a:schemeClr val="bg1"/>
                </a:solidFill>
              </a:rPr>
              <a:t>pemahaman tentang kapan dan    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>
                <a:solidFill>
                  <a:schemeClr val="bg1"/>
                </a:solidFill>
              </a:rPr>
              <a:t>      bagaimana harus melakukan kutipan</a:t>
            </a:r>
            <a:r>
              <a:rPr lang="id-ID" dirty="0" smtClean="0">
                <a:solidFill>
                  <a:schemeClr val="bg1"/>
                </a:solidFill>
              </a:rPr>
              <a:t>.</a:t>
            </a:r>
            <a:endParaRPr lang="id-ID" sz="9600" dirty="0" smtClean="0">
              <a:latin typeface="Aparajita" pitchFamily="34" charset="0"/>
              <a:cs typeface="Aparajita" pitchFamily="34" charset="0"/>
            </a:endParaRP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Kurangnya Pengetahuan tentang Aturan Penulisan.  Kurangnya pemahaman tentang kapan dan  bagaimana harus melakukan kutipan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Sanksi Belum ditegakkan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Tidak PeDe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Malas,  Rendahnya minat baca dan minat melakukan  analisis terhadap sumber referensi yang dimiliki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Terbatasnya waktu untuk menyelesaikan sebuah   karya ilmiah yang menjadi beban tanggungjawabnya. 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Kurangnya perhatian dari guru ataupun dosen terhadap persoalan plagiarisme.</a:t>
            </a:r>
          </a:p>
          <a:p>
            <a:pPr marL="633222" indent="-514350">
              <a:spcBef>
                <a:spcPts val="0"/>
              </a:spcBef>
              <a:buFont typeface="+mj-lt"/>
              <a:buAutoNum type="arabicPeriod"/>
              <a:defRPr/>
            </a:pPr>
            <a:r>
              <a:rPr lang="id-ID" sz="11200" dirty="0" smtClean="0">
                <a:latin typeface="Aparajita" pitchFamily="34" charset="0"/>
                <a:cs typeface="Aparajita" pitchFamily="34" charset="0"/>
              </a:rPr>
              <a:t>Penyalahgunaan Teknologi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/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://lib.ugm.ac.id/ind/?page_id=327</a:t>
            </a:r>
            <a:endParaRPr lang="id-ID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>
              <a:solidFill>
                <a:schemeClr val="bg1"/>
              </a:solidFill>
            </a:endParaRP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dirty="0" smtClean="0">
                <a:solidFill>
                  <a:schemeClr val="bg1"/>
                </a:solidFill>
              </a:rPr>
              <a:t>Sanksi Belum ditegakkan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>
              <a:solidFill>
                <a:schemeClr val="bg1"/>
              </a:solidFill>
            </a:endParaRP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sz="2800" dirty="0" smtClean="0">
                <a:solidFill>
                  <a:schemeClr val="bg1">
                    <a:lumMod val="95000"/>
                  </a:schemeClr>
                </a:solidFill>
              </a:rPr>
              <a:t>Tips agar </a:t>
            </a:r>
            <a:r>
              <a:rPr lang="id-ID" sz="2800" dirty="0" smtClean="0">
                <a:solidFill>
                  <a:schemeClr val="bg1">
                    <a:lumMod val="95000"/>
                  </a:schemeClr>
                </a:solidFill>
              </a:rPr>
              <a:t>terhindar dari plagiarisme 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Tentukan buku yang hendak anda baca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Sediakan beberapa kertas kecil (seukuran saku) dan satukan dengan penjepit.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Tulis judul buku, pengarang, penerbit, tahun terbit, tempat terbit, jumlah halaman pada kertas kecil paling depan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Sembari membaca buku, salin ide utama yang anda dapatkan pada kertas-kertas kecil tersebut.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Setelah selesai membaca buku, anda fokus pada catatan anda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Ketika menulis artikel, maka jika ingin menyitir dari buku yang telah anda baca, fokuslah pada kertas catatan.</a:t>
            </a:r>
          </a:p>
          <a:p>
            <a:pPr marL="438912" indent="-320040">
              <a:spcBef>
                <a:spcPts val="0"/>
              </a:spcBef>
              <a:buFont typeface="Wingdings 2"/>
              <a:buChar char=""/>
              <a:defRPr/>
            </a:pPr>
            <a:r>
              <a:rPr lang="id-ID" sz="3800" dirty="0" smtClean="0"/>
              <a:t>Kembangkan kalimat anda sendiri dari catatan yang anda buat</a:t>
            </a:r>
          </a:p>
          <a:p>
            <a:pPr marL="438912" indent="-320040">
              <a:spcBef>
                <a:spcPts val="0"/>
              </a:spcBef>
              <a:buNone/>
              <a:defRPr/>
            </a:pPr>
            <a:endParaRPr lang="id-ID" dirty="0" smtClean="0"/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/>
              <a:t>                               </a:t>
            </a:r>
            <a:endParaRPr lang="id-ID" dirty="0" smtClean="0"/>
          </a:p>
          <a:p>
            <a:pPr marL="438912" indent="-320040">
              <a:spcBef>
                <a:spcPts val="0"/>
              </a:spcBef>
              <a:buNone/>
              <a:defRPr/>
            </a:pPr>
            <a:r>
              <a:rPr lang="id-ID" dirty="0" smtClean="0"/>
              <a:t> </a:t>
            </a:r>
            <a:r>
              <a:rPr lang="id-ID" dirty="0" smtClean="0"/>
              <a:t>http://lib.ugm.ac.id/ind/?page_id=327</a:t>
            </a:r>
          </a:p>
          <a:p>
            <a:pPr>
              <a:buNone/>
            </a:pP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Lalu?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Menuliskan kutipan langsung dan tidak langsung</a:t>
            </a:r>
          </a:p>
          <a:p>
            <a:r>
              <a:rPr lang="id-ID" dirty="0" smtClean="0"/>
              <a:t>Paraprase</a:t>
            </a:r>
          </a:p>
          <a:p>
            <a:r>
              <a:rPr lang="id-ID" dirty="0" smtClean="0"/>
              <a:t>Bodynote/footnote</a:t>
            </a:r>
          </a:p>
          <a:p>
            <a:r>
              <a:rPr lang="id-ID" dirty="0" smtClean="0"/>
              <a:t>Daftar pustaka</a:t>
            </a:r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Kutipan langsung</a:t>
            </a:r>
            <a:endParaRPr lang="id-ID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76" t="23044" r="1448" b="39074"/>
          <a:stretch>
            <a:fillRect/>
          </a:stretch>
        </p:blipFill>
        <p:spPr>
          <a:xfrm>
            <a:off x="785786" y="1643050"/>
            <a:ext cx="7786742" cy="17145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 l="1863" t="31818" r="2676" b="20613"/>
          <a:stretch>
            <a:fillRect/>
          </a:stretch>
        </p:blipFill>
        <p:spPr>
          <a:xfrm>
            <a:off x="857224" y="3786190"/>
            <a:ext cx="7643866" cy="21431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Kutipan tidak Langsung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274320" indent="-274320">
              <a:buFont typeface="Wingdings 2"/>
              <a:buChar char=""/>
              <a:defRPr/>
            </a:pPr>
            <a:r>
              <a:rPr lang="id-ID" altLang="id-ID" dirty="0" smtClean="0">
                <a:solidFill>
                  <a:schemeClr val="accent2">
                    <a:lumMod val="50000"/>
                  </a:schemeClr>
                </a:solidFill>
              </a:rPr>
              <a:t>mengkutip suatu teori dengan cara memparaprase (membahasakan dengan bahasa sendiri) terlebih dulu. </a:t>
            </a:r>
          </a:p>
          <a:p>
            <a:pPr marL="274320" indent="-274320">
              <a:buFont typeface="Wingdings 2"/>
              <a:buChar char=""/>
              <a:defRPr/>
            </a:pPr>
            <a:r>
              <a:rPr lang="id-ID" altLang="id-ID" dirty="0" smtClean="0">
                <a:solidFill>
                  <a:schemeClr val="accent2">
                    <a:lumMod val="50000"/>
                  </a:schemeClr>
                </a:solidFill>
              </a:rPr>
              <a:t>Inti teori yang dikutip tetap sama, namun dituangkan ke dalam bahasa yang berbeda. </a:t>
            </a:r>
            <a:endParaRPr lang="id-ID" altLang="id-ID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74320" indent="-274320">
              <a:buNone/>
              <a:defRPr/>
            </a:pPr>
            <a:endParaRPr lang="id-ID" altLang="id-ID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026" name="Picture 2" descr="G:\UNISA\istri donald trum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312599" cy="549968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271464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id-ID" dirty="0" smtClean="0"/>
              <a:t>    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smtClean="0"/>
              <a:t>Hunt (2013), </a:t>
            </a:r>
            <a:r>
              <a:rPr lang="en-US" dirty="0" err="1" smtClean="0"/>
              <a:t>ada</a:t>
            </a:r>
            <a:r>
              <a:rPr lang="en-US" dirty="0" smtClean="0"/>
              <a:t> 51 </a:t>
            </a:r>
            <a:r>
              <a:rPr lang="en-US" dirty="0" err="1" smtClean="0"/>
              <a:t>keahlian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.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sepertinya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pustakawan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, </a:t>
            </a:r>
            <a:r>
              <a:rPr lang="en-US" dirty="0" err="1" smtClean="0"/>
              <a:t>pustakawan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dirty="0" err="1" smtClean="0"/>
              <a:t>semuanya</a:t>
            </a:r>
            <a:r>
              <a:rPr lang="en-US" dirty="0" smtClean="0"/>
              <a:t>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permukaan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.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tesebut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garis</a:t>
            </a:r>
            <a:r>
              <a:rPr lang="en-US" dirty="0" smtClean="0"/>
              <a:t>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i="1" dirty="0" smtClean="0"/>
              <a:t>computer and technical skills, reference skills, business and management skills, interpersonal skills, attitude skills </a:t>
            </a:r>
            <a:r>
              <a:rPr lang="en-US" dirty="0" err="1" smtClean="0"/>
              <a:t>dan</a:t>
            </a:r>
            <a:r>
              <a:rPr lang="en-US" i="1" dirty="0" smtClean="0"/>
              <a:t> intangible skills</a:t>
            </a:r>
            <a:endParaRPr lang="id-ID" dirty="0" smtClean="0"/>
          </a:p>
          <a:p>
            <a:endParaRPr lang="id-ID" dirty="0"/>
          </a:p>
        </p:txBody>
      </p:sp>
      <p:pic>
        <p:nvPicPr>
          <p:cNvPr id="13314" name="Picture 2" descr="D:\gambar library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0391" y="4714884"/>
            <a:ext cx="1833576" cy="1375182"/>
          </a:xfrm>
          <a:prstGeom prst="rect">
            <a:avLst/>
          </a:prstGeom>
          <a:noFill/>
        </p:spPr>
      </p:pic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Bodynote/Footnote </a:t>
            </a:r>
            <a:br>
              <a:rPr lang="id-ID" dirty="0" smtClean="0"/>
            </a:br>
            <a:r>
              <a:rPr lang="id-ID" dirty="0" smtClean="0"/>
              <a:t>dan daftar Pustaka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b="27586"/>
          <a:stretch>
            <a:fillRect/>
          </a:stretch>
        </p:blipFill>
        <p:spPr bwMode="auto">
          <a:xfrm>
            <a:off x="500034" y="2071678"/>
            <a:ext cx="804615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4173709">
            <a:off x="1408853" y="1515130"/>
            <a:ext cx="978408" cy="484632"/>
          </a:xfrm>
          <a:prstGeom prst="rightArrow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m</a:t>
            </a:r>
            <a:r>
              <a:rPr lang="id-ID" dirty="0" smtClean="0"/>
              <a:t>endeley.com </a:t>
            </a:r>
            <a:endParaRPr lang="id-ID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280" r="45561" b="39074"/>
          <a:stretch>
            <a:fillRect/>
          </a:stretch>
        </p:blipFill>
        <p:spPr bwMode="auto">
          <a:xfrm>
            <a:off x="642910" y="1571612"/>
            <a:ext cx="7786742" cy="432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2571736" y="2000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Check Plagiat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id-ID" dirty="0" smtClean="0"/>
              <a:t>Turnitin: Alat Deteksi Plagiarisme </a:t>
            </a:r>
          </a:p>
          <a:p>
            <a:r>
              <a:rPr lang="id-ID" dirty="0" smtClean="0"/>
              <a:t>Dilanggan UMY sejak September 2016</a:t>
            </a:r>
          </a:p>
          <a:p>
            <a:r>
              <a:rPr lang="id-ID" dirty="0" smtClean="0"/>
              <a:t>Check tulisan di Perpustakaan Pusat/Fakultas</a:t>
            </a:r>
          </a:p>
          <a:p>
            <a:r>
              <a:rPr lang="id-ID" dirty="0" smtClean="0"/>
              <a:t>Perbaiki tulisan sejak dini</a:t>
            </a:r>
          </a:p>
          <a:p>
            <a:pPr>
              <a:buNone/>
            </a:pPr>
            <a:endParaRPr lang="id-ID" dirty="0" smtClean="0"/>
          </a:p>
          <a:p>
            <a:endParaRPr lang="id-ID" dirty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id-ID" dirty="0" smtClean="0"/>
              <a:t>Turnitin.com</a:t>
            </a:r>
            <a:endParaRPr lang="id-ID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1466" r="46449" b="8608"/>
          <a:stretch>
            <a:fillRect/>
          </a:stretch>
        </p:blipFill>
        <p:spPr bwMode="auto">
          <a:xfrm>
            <a:off x="1142976" y="1428736"/>
            <a:ext cx="735811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8572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467" t="18309" r="280" b="-386"/>
          <a:stretch>
            <a:fillRect/>
          </a:stretch>
        </p:blipFill>
        <p:spPr bwMode="auto">
          <a:xfrm>
            <a:off x="571472" y="500042"/>
            <a:ext cx="814393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50033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d-ID" dirty="0" smtClean="0"/>
              <a:t>Daftar Isi, Daftar Tabel,</a:t>
            </a:r>
            <a:br>
              <a:rPr lang="id-ID" dirty="0" smtClean="0"/>
            </a:br>
            <a:r>
              <a:rPr lang="id-ID" dirty="0" smtClean="0"/>
              <a:t> Daftar Gambar dll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875"/>
            <a:ext cx="8229600" cy="12144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id-ID" dirty="0" smtClean="0"/>
              <a:t>      thesis.umy.ac.id                 TUTORIAL </a:t>
            </a:r>
            <a:endParaRPr lang="id-ID" dirty="0"/>
          </a:p>
        </p:txBody>
      </p:sp>
      <p:sp>
        <p:nvSpPr>
          <p:cNvPr id="4" name="Right Arrow 3"/>
          <p:cNvSpPr/>
          <p:nvPr/>
        </p:nvSpPr>
        <p:spPr>
          <a:xfrm>
            <a:off x="4000496" y="364331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5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857257" cy="11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9218" name="Picture 2" descr="D:\gambar library\clos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14380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gambar library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72560" cy="634012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143512"/>
            <a:ext cx="4114800" cy="11430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id-ID" dirty="0" smtClean="0"/>
              <a:t>Novy Diana Fauzie, S.S.,M.A.</a:t>
            </a:r>
          </a:p>
          <a:p>
            <a:pPr algn="ctr">
              <a:buNone/>
            </a:pPr>
            <a:r>
              <a:rPr lang="id-ID" dirty="0" smtClean="0"/>
              <a:t>Pustakawan UMY</a:t>
            </a:r>
          </a:p>
          <a:p>
            <a:pPr algn="ctr">
              <a:buNone/>
            </a:pPr>
            <a:r>
              <a:rPr lang="id-ID" dirty="0" smtClean="0"/>
              <a:t>087838658284</a:t>
            </a:r>
            <a:endParaRPr lang="id-ID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Terima Kasih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>
              <a:buNone/>
            </a:pPr>
            <a:endParaRPr lang="id-ID" sz="1200" dirty="0" smtClean="0"/>
          </a:p>
          <a:p>
            <a:pPr algn="r">
              <a:buNone/>
            </a:pPr>
            <a:r>
              <a:rPr lang="id-ID" sz="1200" dirty="0" smtClean="0"/>
              <a:t>http</a:t>
            </a:r>
            <a:r>
              <a:rPr lang="id-ID" sz="1200" dirty="0" smtClean="0"/>
              <a:t>://ujiansma.com/wp-content/uploads/2015/08/question-mark.jpg</a:t>
            </a:r>
            <a:endParaRPr lang="id-ID" sz="1200" dirty="0"/>
          </a:p>
        </p:txBody>
      </p:sp>
      <p:pic>
        <p:nvPicPr>
          <p:cNvPr id="2050" name="Picture 2" descr="G:\UNISA\question-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85728"/>
            <a:ext cx="3937000" cy="50720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id-ID" sz="7200" dirty="0" smtClean="0"/>
              <a:t>OutLine</a:t>
            </a:r>
            <a:endParaRPr lang="id-ID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id-ID" dirty="0" smtClean="0">
                <a:latin typeface="Arial Rounded MT Bold" pitchFamily="34" charset="0"/>
              </a:rPr>
              <a:t>1</a:t>
            </a:r>
            <a:r>
              <a:rPr lang="id-ID" dirty="0" smtClean="0">
                <a:latin typeface="Arial Rounded MT Bold" pitchFamily="34" charset="0"/>
              </a:rPr>
              <a:t>. Pencarian </a:t>
            </a:r>
            <a:r>
              <a:rPr lang="id-ID" dirty="0" smtClean="0">
                <a:latin typeface="Arial Rounded MT Bold" pitchFamily="34" charset="0"/>
              </a:rPr>
              <a:t>Jurnal</a:t>
            </a:r>
          </a:p>
          <a:p>
            <a:pPr>
              <a:buNone/>
            </a:pPr>
            <a:r>
              <a:rPr lang="id-ID" dirty="0" smtClean="0">
                <a:latin typeface="Arial Rounded MT Bold" pitchFamily="34" charset="0"/>
              </a:rPr>
              <a:t>2. Penulisan KTI</a:t>
            </a:r>
            <a:endParaRPr lang="id-ID" dirty="0">
              <a:latin typeface="Arial Rounded MT Bold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6" y="642918"/>
            <a:ext cx="2786082" cy="5357850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id-ID" sz="3200" dirty="0" smtClean="0">
                <a:solidFill>
                  <a:srgbClr val="800000"/>
                </a:solidFill>
              </a:rPr>
              <a:t>1. Tesis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2. KTI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3. Skripsi</a:t>
            </a:r>
            <a:br>
              <a:rPr lang="id-ID" sz="3200" dirty="0" smtClean="0">
                <a:solidFill>
                  <a:srgbClr val="800000"/>
                </a:solidFill>
              </a:rPr>
            </a:br>
            <a:r>
              <a:rPr lang="id-ID" sz="3200" dirty="0" smtClean="0">
                <a:solidFill>
                  <a:srgbClr val="800000"/>
                </a:solidFill>
              </a:rPr>
              <a:t>4. Tugas Kuliah</a:t>
            </a:r>
            <a:endParaRPr lang="id-ID" sz="32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txBody>
          <a:bodyPr/>
          <a:lstStyle/>
          <a:p>
            <a:endParaRPr lang="id-ID" dirty="0"/>
          </a:p>
        </p:txBody>
      </p:sp>
      <p:pic>
        <p:nvPicPr>
          <p:cNvPr id="3074" name="Picture 2" descr="D:\informa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5214974" cy="4797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8" name="Picture 2" descr="D:\bingu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43932" cy="4500594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571472" y="428604"/>
            <a:ext cx="2143140" cy="1112714"/>
          </a:xfrm>
          <a:prstGeom prst="wedgeEllipseCallout">
            <a:avLst>
              <a:gd name="adj1" fmla="val 175333"/>
              <a:gd name="adj2" fmla="val 194364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Bingung</a:t>
            </a:r>
          </a:p>
          <a:p>
            <a:pPr algn="ctr"/>
            <a:r>
              <a:rPr lang="id-ID" dirty="0" smtClean="0"/>
              <a:t>Yang Mana?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296974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id-ID" dirty="0" smtClean="0">
                <a:solidFill>
                  <a:srgbClr val="800000"/>
                </a:solidFill>
              </a:rPr>
              <a:t>Pilih Mana?</a:t>
            </a:r>
            <a:endParaRPr lang="id-ID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60" y="1600200"/>
            <a:ext cx="6257940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id-ID" dirty="0" smtClean="0"/>
              <a:t>Google? </a:t>
            </a:r>
          </a:p>
          <a:p>
            <a:r>
              <a:rPr lang="id-ID" dirty="0" smtClean="0"/>
              <a:t>Yahoo?</a:t>
            </a:r>
          </a:p>
          <a:p>
            <a:r>
              <a:rPr lang="id-ID" dirty="0" smtClean="0"/>
              <a:t>Bing?</a:t>
            </a:r>
          </a:p>
          <a:p>
            <a:r>
              <a:rPr lang="id-ID" dirty="0" smtClean="0"/>
              <a:t>Ask</a:t>
            </a:r>
            <a:r>
              <a:rPr lang="id-ID" dirty="0" smtClean="0"/>
              <a:t>?</a:t>
            </a:r>
          </a:p>
          <a:p>
            <a:r>
              <a:rPr lang="id-ID" dirty="0" smtClean="0"/>
              <a:t>msn?</a:t>
            </a:r>
          </a:p>
          <a:p>
            <a:r>
              <a:rPr lang="id-ID" dirty="0" smtClean="0"/>
              <a:t>About?</a:t>
            </a:r>
            <a:endParaRPr lang="id-ID" dirty="0" smtClean="0"/>
          </a:p>
        </p:txBody>
      </p:sp>
      <p:pic>
        <p:nvPicPr>
          <p:cNvPr id="4" name="Picture 2" descr="C:\Users\Perpus-001\Downloads\lOGO SMA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285728"/>
            <a:ext cx="1430767" cy="1857388"/>
          </a:xfrm>
          <a:prstGeom prst="rect">
            <a:avLst/>
          </a:prstGeom>
          <a:noFill/>
        </p:spPr>
      </p:pic>
      <p:pic>
        <p:nvPicPr>
          <p:cNvPr id="4098" name="Picture 2" descr="G:\UNISA\s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285992"/>
            <a:ext cx="2933700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446</Words>
  <Application>Microsoft Office PowerPoint</Application>
  <PresentationFormat>On-screen Show (4:3)</PresentationFormat>
  <Paragraphs>135</Paragraphs>
  <Slides>48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Pencarian Jurnal  &amp;  Penulisan KTI</vt:lpstr>
      <vt:lpstr>Novy Diana Fauzie, S.S.,M.A. Humas UMY 2002-2012 Pustakawan UMY 2012-sekarang</vt:lpstr>
      <vt:lpstr>Slide 3</vt:lpstr>
      <vt:lpstr>Slide 4</vt:lpstr>
      <vt:lpstr>Slide 5</vt:lpstr>
      <vt:lpstr>OutLine</vt:lpstr>
      <vt:lpstr>1. Tesis 2. KTI 3. Skripsi 4. Tugas Kuliah</vt:lpstr>
      <vt:lpstr>Slide 8</vt:lpstr>
      <vt:lpstr>Pilih Mana?</vt:lpstr>
      <vt:lpstr>Perpustakaan UMY (Library: Because Not Everything on The Internet is True)</vt:lpstr>
      <vt:lpstr>library.umy.ac.id</vt:lpstr>
      <vt:lpstr>thesis.umy.ac.id</vt:lpstr>
      <vt:lpstr>repository.umy.ac.id</vt:lpstr>
      <vt:lpstr>Pencarian Jurnal</vt:lpstr>
      <vt:lpstr>journal.umy.ac.id</vt:lpstr>
      <vt:lpstr>           Google/Google Scholar? </vt:lpstr>
      <vt:lpstr>Operator Boolean </vt:lpstr>
      <vt:lpstr>QUIZ</vt:lpstr>
      <vt:lpstr> http://doaj.org/ </vt:lpstr>
      <vt:lpstr> http://jurnal.pdii.lipi.go.id/ </vt:lpstr>
      <vt:lpstr> http://portalgaruda.org/ </vt:lpstr>
      <vt:lpstr>http://moraref.org/</vt:lpstr>
      <vt:lpstr> http://onesearch.perpusnas.go.id/ </vt:lpstr>
      <vt:lpstr>Jurnal Internasional</vt:lpstr>
      <vt:lpstr>ProQuest</vt:lpstr>
      <vt:lpstr>Ebsco</vt:lpstr>
      <vt:lpstr>JStor</vt:lpstr>
      <vt:lpstr>Perpustakaan Nasional RI</vt:lpstr>
      <vt:lpstr>Slide 29</vt:lpstr>
      <vt:lpstr>Slide 30</vt:lpstr>
      <vt:lpstr>Slide 31</vt:lpstr>
      <vt:lpstr>Penulisan KTI </vt:lpstr>
      <vt:lpstr>Bagaimana Menulisnya?</vt:lpstr>
      <vt:lpstr>Slide 34</vt:lpstr>
      <vt:lpstr> Kenapa Plagiarisme terjadi? </vt:lpstr>
      <vt:lpstr>Tips agar terhindar dari plagiarisme </vt:lpstr>
      <vt:lpstr>Lalu?</vt:lpstr>
      <vt:lpstr>Kutipan langsung</vt:lpstr>
      <vt:lpstr>Kutipan tidak Langsung</vt:lpstr>
      <vt:lpstr>Slide 40</vt:lpstr>
      <vt:lpstr>Bodynote/Footnote  dan daftar Pustaka</vt:lpstr>
      <vt:lpstr>mendeley.com </vt:lpstr>
      <vt:lpstr>Check Plagiat</vt:lpstr>
      <vt:lpstr>Turnitin.com</vt:lpstr>
      <vt:lpstr>Slide 45</vt:lpstr>
      <vt:lpstr>Daftar Isi, Daftar Tabel,  Daftar Gambar dll</vt:lpstr>
      <vt:lpstr>Slide 47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Perpus-001</dc:creator>
  <cp:lastModifiedBy>Perpus-001</cp:lastModifiedBy>
  <cp:revision>49</cp:revision>
  <dcterms:created xsi:type="dcterms:W3CDTF">2017-02-21T06:00:09Z</dcterms:created>
  <dcterms:modified xsi:type="dcterms:W3CDTF">2017-02-22T07:53:48Z</dcterms:modified>
</cp:coreProperties>
</file>