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6" r:id="rId3"/>
    <p:sldId id="257" r:id="rId4"/>
    <p:sldId id="258" r:id="rId5"/>
    <p:sldId id="264" r:id="rId6"/>
    <p:sldId id="259" r:id="rId7"/>
    <p:sldId id="260" r:id="rId8"/>
    <p:sldId id="268" r:id="rId9"/>
    <p:sldId id="263" r:id="rId10"/>
    <p:sldId id="267" r:id="rId11"/>
    <p:sldId id="261" r:id="rId12"/>
    <p:sldId id="262" r:id="rId13"/>
    <p:sldId id="265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08"/>
    <p:restoredTop sz="94693"/>
  </p:normalViewPr>
  <p:slideViewPr>
    <p:cSldViewPr snapToGrid="0" snapToObjects="1">
      <p:cViewPr varScale="1">
        <p:scale>
          <a:sx n="98" d="100"/>
          <a:sy n="98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39A140-AB86-4842-ACD6-E155B44192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EF257E-8C11-5A42-AFFF-A52CCD7FC08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F500CD-F998-7340-9F21-A52528B30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63E7ED-014D-114D-B634-F04BFB465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542728-1DD7-A34D-B8C8-5D2367384C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446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E91436-946F-274F-9E0B-282724ADD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2F339EB-5D83-CD4E-8922-C8F4262795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38299F-7038-7542-9D3B-F31F1070C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7CFCC-92ED-A443-AD37-74EF47F2C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FB9AAB-8204-AA4D-BCF9-44D4EE2E5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247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0B1E60-3963-4441-9BDD-C1AC6CF30B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16771A-6058-8B46-8990-621EA33C5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772725-B307-8F46-A4B4-5B4C813CF6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F6400-2E43-CE40-B88D-4CC415BA9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5C2497-0A5B-3248-A1AD-863883D5AC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825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2316B3-D84A-B247-8272-B5DC2CE1A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1F0BC-A2E4-5843-BE6E-98B3B1821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6E9B69-DF93-C142-879A-4C488DF224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C69BCA-512C-D04F-B5FC-28DC36C5F9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36459-EF89-D842-BB5E-A0B4CCA47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4923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14CE5B-8B1E-2042-93B5-7E2E85CF5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121D8A-F4C8-2446-B68C-D56083FDC3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5DE29B-03BB-C64E-9133-CF7F8A379A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5ADDD-1464-B642-9E58-38A6D8725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92C010-093A-8043-BF56-2F9A5715D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983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E3E6E-B3A8-4F4E-A15A-997A688F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F73636-7208-2C4D-8C35-4DCC7F4315C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43A0D36-64C5-3346-9C69-1D395DF171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1F0F6D6-5F22-0541-A211-3085F46D27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1C1FB8-72D0-E84B-B09C-F4B83287D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2C8D71-EEC6-0545-9D59-05EB81E05F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178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DDABB-F61A-204C-B899-792F3823E8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A79601-D211-EA4A-90C9-907627C4E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B46D0A-2DBA-3541-B0E5-E89FC3DAF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0246408-B810-D64D-8071-816138AE29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C636D7-9B0A-A541-971E-43B4437999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BCE2BCE-0B9A-794C-8C45-655A7E302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0C55B1C-D35E-5A4E-8880-21B9844ECE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90F6FFD-2F40-824D-9B73-F90FCBFA4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3298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1C23AE-771E-DF4C-B85A-84CC4AD6BD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41A5320-3149-464F-847E-F52AECFED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5CD4C-F3AE-314C-A5AD-2FE6B1D96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87F908-F3F8-4542-A0B5-CBFAACB0C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25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7E80BC-6B0A-364A-ADE7-C07D7E98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BB535C-6E8A-F04F-870B-539C20500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8F2F51-B1E6-C844-8FFE-11EC6EF9B6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851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CE986-B2C8-7742-A4A5-1A8B3BFB8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6DC37-3A60-4145-9411-1CAD4F9376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4ADF1D-7392-4240-AED3-2AAAF70A59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8473A9-D3B2-754C-895A-12E9BE257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5F4CE0-2766-7446-8D7E-04532FDF6C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5BB64B-111B-904B-84C3-65B5EFC0F9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3547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A367A-7E1E-DC47-ABC5-B5C8E313F6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0FB303-DD1E-AA48-8628-1C7F2C405E6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70B26BF-FF31-9746-AA24-38F91EBAB6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3BEF4-C9BB-1342-B1FD-0EE9D37D70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CC0FCE0-8473-384B-AB0E-5EB9CD52E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9BE5A-27B2-354D-B6D4-791FE660BF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52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FDA3778-72DF-E247-8F5B-18EDFCC9A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E6C108-C139-1540-882E-90FA39658C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9B332C-2CE1-004A-BB9E-BA1010B328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BB4C3-005C-6447-B003-BF2181A825C8}" type="datetimeFigureOut">
              <a:rPr lang="en-US" smtClean="0"/>
              <a:t>3/4/21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92A25-E83A-BC40-83E4-0A2405943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F5D39D-E9F7-F14B-AA8B-B753F44376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8B7EE4-53EF-934D-89C1-7F668FDA22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860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oucault Power Knowledge – Boot Boyz Biz">
            <a:extLst>
              <a:ext uri="{FF2B5EF4-FFF2-40B4-BE49-F238E27FC236}">
                <a16:creationId xmlns:a16="http://schemas.microsoft.com/office/drawing/2014/main" id="{5AB46D82-4B9C-4A4F-8CB2-42DE0F9EDB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2250" y="0"/>
            <a:ext cx="92059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D3F40D0-0AB1-F24D-BC24-075AC9B90B7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highlight>
                  <a:srgbClr val="00FF00"/>
                </a:highlight>
              </a:rPr>
              <a:t>Membaca</a:t>
            </a:r>
            <a:r>
              <a:rPr lang="en-US" dirty="0">
                <a:highlight>
                  <a:srgbClr val="00FF00"/>
                </a:highlight>
              </a:rPr>
              <a:t> </a:t>
            </a:r>
            <a:r>
              <a:rPr lang="en-US" dirty="0" err="1">
                <a:highlight>
                  <a:srgbClr val="00FF00"/>
                </a:highlight>
              </a:rPr>
              <a:t>Wacana</a:t>
            </a:r>
            <a:r>
              <a:rPr lang="en-US" dirty="0">
                <a:highlight>
                  <a:srgbClr val="00FF00"/>
                </a:highlight>
              </a:rPr>
              <a:t> </a:t>
            </a:r>
            <a:r>
              <a:rPr lang="en-US" dirty="0" err="1">
                <a:highlight>
                  <a:srgbClr val="00FF00"/>
                </a:highlight>
              </a:rPr>
              <a:t>bersama</a:t>
            </a:r>
            <a:r>
              <a:rPr lang="en-US" dirty="0">
                <a:highlight>
                  <a:srgbClr val="00FF00"/>
                </a:highlight>
              </a:rPr>
              <a:t> Michel Foucault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7F0F2F-D4CE-7B40-97C9-3EEDC2A2325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Dr. </a:t>
            </a:r>
            <a:r>
              <a:rPr lang="en-US" dirty="0" err="1">
                <a:highlight>
                  <a:srgbClr val="FFFF00"/>
                </a:highlight>
              </a:rPr>
              <a:t>Fajar</a:t>
            </a:r>
            <a:r>
              <a:rPr lang="en-US" dirty="0">
                <a:highlight>
                  <a:srgbClr val="FFFF00"/>
                </a:highlight>
              </a:rPr>
              <a:t> </a:t>
            </a:r>
            <a:r>
              <a:rPr lang="en-US" dirty="0" err="1">
                <a:highlight>
                  <a:srgbClr val="FFFF00"/>
                </a:highlight>
              </a:rPr>
              <a:t>Junaedi</a:t>
            </a:r>
            <a:endParaRPr lang="en-US" dirty="0">
              <a:highlight>
                <a:srgbClr val="FFFF00"/>
              </a:highlight>
            </a:endParaRPr>
          </a:p>
          <a:p>
            <a:r>
              <a:rPr lang="en-US" sz="1600" dirty="0">
                <a:highlight>
                  <a:srgbClr val="FFFF00"/>
                </a:highlight>
              </a:rPr>
              <a:t>Program </a:t>
            </a:r>
            <a:r>
              <a:rPr lang="en-US" sz="1600" dirty="0" err="1">
                <a:highlight>
                  <a:srgbClr val="FFFF00"/>
                </a:highlight>
              </a:rPr>
              <a:t>Studi</a:t>
            </a:r>
            <a:r>
              <a:rPr lang="en-US" sz="1600" dirty="0">
                <a:highlight>
                  <a:srgbClr val="FFFF00"/>
                </a:highlight>
              </a:rPr>
              <a:t> </a:t>
            </a:r>
            <a:r>
              <a:rPr lang="en-US" sz="1600" dirty="0" err="1">
                <a:highlight>
                  <a:srgbClr val="FFFF00"/>
                </a:highlight>
              </a:rPr>
              <a:t>Ilmu</a:t>
            </a:r>
            <a:r>
              <a:rPr lang="en-US" sz="1600" dirty="0">
                <a:highlight>
                  <a:srgbClr val="FFFF00"/>
                </a:highlight>
              </a:rPr>
              <a:t> </a:t>
            </a:r>
            <a:r>
              <a:rPr lang="en-US" sz="1600" dirty="0" err="1">
                <a:highlight>
                  <a:srgbClr val="FFFF00"/>
                </a:highlight>
              </a:rPr>
              <a:t>Komunikasi</a:t>
            </a:r>
            <a:endParaRPr lang="en-US" sz="1600" dirty="0">
              <a:highlight>
                <a:srgbClr val="FFFF00"/>
              </a:highlight>
            </a:endParaRPr>
          </a:p>
          <a:p>
            <a:r>
              <a:rPr lang="en-US" sz="1600" dirty="0">
                <a:highlight>
                  <a:srgbClr val="FFFF00"/>
                </a:highlight>
              </a:rPr>
              <a:t>Universitas Muhammadiyah Yogyakarta</a:t>
            </a:r>
          </a:p>
          <a:p>
            <a:r>
              <a:rPr lang="en-US" sz="1600" dirty="0">
                <a:highlight>
                  <a:srgbClr val="FFFF00"/>
                </a:highlight>
              </a:rPr>
              <a:t>2021</a:t>
            </a:r>
          </a:p>
        </p:txBody>
      </p:sp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BA3CC988-2E10-6343-ADC9-495C782AD8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968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8693B8-DB41-584D-BBEF-B094733A1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Contoh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361C13-837D-9940-A9AD-09826318E5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635137" cy="4351338"/>
          </a:xfrm>
        </p:spPr>
        <p:txBody>
          <a:bodyPr/>
          <a:lstStyle/>
          <a:p>
            <a:r>
              <a:rPr lang="en-US" dirty="0" err="1"/>
              <a:t>Normalisasi</a:t>
            </a:r>
            <a:r>
              <a:rPr lang="en-US" dirty="0"/>
              <a:t> dan </a:t>
            </a:r>
            <a:r>
              <a:rPr lang="en-US" dirty="0" err="1"/>
              <a:t>pendisiplinan</a:t>
            </a:r>
            <a:r>
              <a:rPr lang="en-US" dirty="0"/>
              <a:t> </a:t>
            </a:r>
            <a:r>
              <a:rPr lang="en-US" dirty="0" err="1"/>
              <a:t>melalui</a:t>
            </a:r>
            <a:r>
              <a:rPr lang="en-US" dirty="0"/>
              <a:t> </a:t>
            </a:r>
            <a:r>
              <a:rPr lang="en-US" i="1" dirty="0"/>
              <a:t>panopticon</a:t>
            </a:r>
            <a:r>
              <a:rPr lang="en-US" dirty="0"/>
              <a:t>. </a:t>
            </a:r>
          </a:p>
        </p:txBody>
      </p:sp>
      <p:pic>
        <p:nvPicPr>
          <p:cNvPr id="9218" name="Picture 2" descr="Normalizing Mechanisms Lecture. Reading Foucault's Truth and Juridical… |  by Alex Villar | Medium">
            <a:extLst>
              <a:ext uri="{FF2B5EF4-FFF2-40B4-BE49-F238E27FC236}">
                <a16:creationId xmlns:a16="http://schemas.microsoft.com/office/drawing/2014/main" id="{1AA9C105-5412-F14A-A5D8-A90A15F28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0983" y="365125"/>
            <a:ext cx="4855982" cy="535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4C297F3F-CB28-1C46-89F2-5B0DC1B8910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822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Implikasi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 err="1"/>
              <a:t>Akibat</a:t>
            </a:r>
            <a:r>
              <a:rPr lang="en-ID" dirty="0"/>
              <a:t> </a:t>
            </a:r>
            <a:r>
              <a:rPr lang="en-ID" dirty="0" err="1"/>
              <a:t>kekuasaan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 </a:t>
            </a:r>
            <a:r>
              <a:rPr lang="en-ID" dirty="0" err="1"/>
              <a:t>ini</a:t>
            </a:r>
            <a:r>
              <a:rPr lang="en-ID" dirty="0"/>
              <a:t>, </a:t>
            </a:r>
            <a:r>
              <a:rPr lang="en-ID" dirty="0" err="1"/>
              <a:t>muncul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 </a:t>
            </a:r>
            <a:r>
              <a:rPr lang="en-ID" dirty="0" err="1"/>
              <a:t>dominan</a:t>
            </a:r>
            <a:r>
              <a:rPr lang="en-ID" dirty="0"/>
              <a:t> dan </a:t>
            </a:r>
            <a:r>
              <a:rPr lang="en-ID" dirty="0" err="1"/>
              <a:t>wacana</a:t>
            </a:r>
            <a:r>
              <a:rPr lang="en-ID" dirty="0"/>
              <a:t> yang “</a:t>
            </a:r>
            <a:r>
              <a:rPr lang="en-ID" dirty="0" err="1"/>
              <a:t>terpinggirkan</a:t>
            </a:r>
            <a:r>
              <a:rPr lang="en-ID" dirty="0"/>
              <a:t>” (</a:t>
            </a:r>
            <a:r>
              <a:rPr lang="en-ID" i="1" dirty="0"/>
              <a:t>marginalized</a:t>
            </a:r>
            <a:r>
              <a:rPr lang="en-ID" dirty="0"/>
              <a:t>) </a:t>
            </a:r>
            <a:r>
              <a:rPr lang="en-ID" dirty="0" err="1"/>
              <a:t>atau</a:t>
            </a:r>
            <a:r>
              <a:rPr lang="en-ID" dirty="0"/>
              <a:t> “</a:t>
            </a:r>
            <a:r>
              <a:rPr lang="en-ID" dirty="0" err="1"/>
              <a:t>terpendam</a:t>
            </a:r>
            <a:r>
              <a:rPr lang="en-ID" dirty="0"/>
              <a:t>” (</a:t>
            </a:r>
            <a:r>
              <a:rPr lang="en-ID" i="1" dirty="0"/>
              <a:t>submerged</a:t>
            </a:r>
            <a:r>
              <a:rPr lang="en-ID" dirty="0"/>
              <a:t>). 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4463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  <p:pic>
        <p:nvPicPr>
          <p:cNvPr id="4098" name="Picture 2" descr="Page Against The (Culture) Machine: Foucault Part 2: Knowledge is power">
            <a:extLst>
              <a:ext uri="{FF2B5EF4-FFF2-40B4-BE49-F238E27FC236}">
                <a16:creationId xmlns:a16="http://schemas.microsoft.com/office/drawing/2014/main" id="{FD151F43-0762-F54C-88C2-A7F0D70FFF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29" y="-113338"/>
            <a:ext cx="8181305" cy="6606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495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B6C7-195B-6E4D-969B-10B268D27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4A9EC-7F50-8141-BE62-5C680DC66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146" name="Picture 2" descr="New Historicism: With Great Knowledge Comes Great Responsibility - Jessica  Ludwig">
            <a:extLst>
              <a:ext uri="{FF2B5EF4-FFF2-40B4-BE49-F238E27FC236}">
                <a16:creationId xmlns:a16="http://schemas.microsoft.com/office/drawing/2014/main" id="{66A309C3-6F53-2E4F-B759-32A1DC0AB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00948"/>
            <a:ext cx="12203646" cy="4230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FD034A6C-9D09-ED46-8C85-7495ABA53B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129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B5B6C7-195B-6E4D-969B-10B268D27F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Terima</a:t>
            </a:r>
            <a:r>
              <a:rPr lang="en-US" dirty="0"/>
              <a:t> </a:t>
            </a:r>
            <a:r>
              <a:rPr lang="en-US" dirty="0" err="1"/>
              <a:t>kasih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4A9EC-7F50-8141-BE62-5C680DC664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Fajar</a:t>
            </a:r>
            <a:r>
              <a:rPr lang="en-US" dirty="0"/>
              <a:t> </a:t>
            </a:r>
            <a:r>
              <a:rPr lang="en-US" dirty="0" err="1"/>
              <a:t>Junaedi</a:t>
            </a:r>
            <a:endParaRPr lang="en-US" dirty="0"/>
          </a:p>
          <a:p>
            <a:r>
              <a:rPr lang="en-US" dirty="0"/>
              <a:t>Twitter/IG/Spotify @</a:t>
            </a:r>
            <a:r>
              <a:rPr lang="en-US" dirty="0" err="1"/>
              <a:t>fajarjun</a:t>
            </a:r>
            <a:endParaRPr lang="en-US" dirty="0"/>
          </a:p>
        </p:txBody>
      </p:sp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FD034A6C-9D09-ED46-8C85-7495ABA53B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869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207498-E0CD-2148-9A80-4690EC9B0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550BDFDF-3968-AC41-A903-37185F7763D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91647"/>
            <a:ext cx="6295160" cy="6306807"/>
          </a:xfrm>
        </p:spPr>
      </p:pic>
      <p:sp>
        <p:nvSpPr>
          <p:cNvPr id="4" name="AutoShape 2">
            <a:extLst>
              <a:ext uri="{FF2B5EF4-FFF2-40B4-BE49-F238E27FC236}">
                <a16:creationId xmlns:a16="http://schemas.microsoft.com/office/drawing/2014/main" id="{9020B071-E8D2-FC48-A2A1-ED3E34CBFD18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" name="Picture 6" descr="garis umy.png">
            <a:extLst>
              <a:ext uri="{FF2B5EF4-FFF2-40B4-BE49-F238E27FC236}">
                <a16:creationId xmlns:a16="http://schemas.microsoft.com/office/drawing/2014/main" id="{BE6004B2-109D-4544-BF4B-34F84DB7659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1433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Fokus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Kajian </a:t>
            </a:r>
            <a:r>
              <a:rPr lang="en-ID" dirty="0" err="1"/>
              <a:t>wacana</a:t>
            </a:r>
            <a:r>
              <a:rPr lang="en-ID" dirty="0"/>
              <a:t> </a:t>
            </a:r>
            <a:r>
              <a:rPr lang="en-ID" dirty="0" err="1"/>
              <a:t>berkisar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</a:t>
            </a:r>
            <a:r>
              <a:rPr lang="en-ID" dirty="0" err="1"/>
              <a:t>siapa</a:t>
            </a:r>
            <a:r>
              <a:rPr lang="en-ID" dirty="0"/>
              <a:t> yang </a:t>
            </a:r>
            <a:r>
              <a:rPr lang="en-ID" dirty="0" err="1"/>
              <a:t>memproduksi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 dan </a:t>
            </a:r>
            <a:r>
              <a:rPr lang="en-ID" dirty="0" err="1"/>
              <a:t>efek</a:t>
            </a:r>
            <a:r>
              <a:rPr lang="en-ID" dirty="0"/>
              <a:t> </a:t>
            </a:r>
            <a:r>
              <a:rPr lang="en-ID" dirty="0" err="1"/>
              <a:t>apa</a:t>
            </a:r>
            <a:r>
              <a:rPr lang="en-ID" dirty="0"/>
              <a:t> yang </a:t>
            </a:r>
            <a:r>
              <a:rPr lang="en-ID" dirty="0" err="1"/>
              <a:t>muncul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produksi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 </a:t>
            </a:r>
            <a:r>
              <a:rPr lang="en-ID" dirty="0" err="1"/>
              <a:t>tersebut</a:t>
            </a:r>
            <a:r>
              <a:rPr lang="en-ID" dirty="0"/>
              <a:t>. </a:t>
            </a:r>
          </a:p>
          <a:p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setiap</a:t>
            </a:r>
            <a:r>
              <a:rPr lang="en-ID" dirty="0"/>
              <a:t> </a:t>
            </a:r>
            <a:r>
              <a:rPr lang="en-ID" dirty="0" err="1"/>
              <a:t>produksi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 </a:t>
            </a:r>
            <a:r>
              <a:rPr lang="en-ID" dirty="0" err="1"/>
              <a:t>selalu</a:t>
            </a:r>
            <a:r>
              <a:rPr lang="en-ID" dirty="0"/>
              <a:t> </a:t>
            </a:r>
            <a:r>
              <a:rPr lang="en-ID" dirty="0" err="1"/>
              <a:t>ada</a:t>
            </a:r>
            <a:r>
              <a:rPr lang="en-ID" dirty="0"/>
              <a:t> yang </a:t>
            </a:r>
            <a:r>
              <a:rPr lang="en-ID" dirty="0" err="1"/>
              <a:t>terpinggirkan</a:t>
            </a:r>
            <a:r>
              <a:rPr lang="en-ID" dirty="0"/>
              <a:t>.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  <p:pic>
        <p:nvPicPr>
          <p:cNvPr id="1026" name="Picture 2" descr="The Archaeology of Knowledge: And the Discourse on Language: Foucault,  Michel: 9780394711065: Amazon.com: Books">
            <a:extLst>
              <a:ext uri="{FF2B5EF4-FFF2-40B4-BE49-F238E27FC236}">
                <a16:creationId xmlns:a16="http://schemas.microsoft.com/office/drawing/2014/main" id="{9D63D41A-F8BA-FD4E-98AC-AA8247D54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892" y="3429000"/>
            <a:ext cx="2011680" cy="3117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673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Pengetahuan</a:t>
            </a:r>
            <a:r>
              <a:rPr lang="en-US" dirty="0"/>
              <a:t> dan Kuasa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Foucault </a:t>
            </a:r>
            <a:r>
              <a:rPr lang="en-ID" dirty="0" err="1"/>
              <a:t>memberi</a:t>
            </a:r>
            <a:r>
              <a:rPr lang="en-ID" dirty="0"/>
              <a:t> </a:t>
            </a:r>
            <a:r>
              <a:rPr lang="en-ID" dirty="0" err="1"/>
              <a:t>perhatian</a:t>
            </a:r>
            <a:r>
              <a:rPr lang="en-ID" dirty="0"/>
              <a:t> </a:t>
            </a:r>
            <a:r>
              <a:rPr lang="en-ID" dirty="0" err="1"/>
              <a:t>kepada</a:t>
            </a:r>
            <a:r>
              <a:rPr lang="en-ID" dirty="0"/>
              <a:t> </a:t>
            </a:r>
            <a:r>
              <a:rPr lang="en-ID" dirty="0" err="1"/>
              <a:t>relasi</a:t>
            </a:r>
            <a:r>
              <a:rPr lang="en-ID" dirty="0"/>
              <a:t> </a:t>
            </a:r>
            <a:r>
              <a:rPr lang="en-ID" dirty="0" err="1"/>
              <a:t>pengetahuan</a:t>
            </a:r>
            <a:r>
              <a:rPr lang="en-ID" dirty="0"/>
              <a:t> dan </a:t>
            </a:r>
            <a:r>
              <a:rPr lang="en-ID" dirty="0" err="1"/>
              <a:t>kuasa</a:t>
            </a:r>
            <a:r>
              <a:rPr lang="en-ID" dirty="0"/>
              <a:t>.</a:t>
            </a:r>
          </a:p>
          <a:p>
            <a:r>
              <a:rPr lang="en-ID" dirty="0"/>
              <a:t>Kuasa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hanya</a:t>
            </a:r>
            <a:r>
              <a:rPr lang="en-ID" dirty="0"/>
              <a:t> </a:t>
            </a:r>
            <a:r>
              <a:rPr lang="en-ID" dirty="0" err="1"/>
              <a:t>tentang</a:t>
            </a:r>
            <a:r>
              <a:rPr lang="en-ID" dirty="0"/>
              <a:t> “</a:t>
            </a:r>
            <a:r>
              <a:rPr lang="en-ID" dirty="0" err="1"/>
              <a:t>kepemilikan</a:t>
            </a:r>
            <a:r>
              <a:rPr lang="en-ID" dirty="0"/>
              <a:t>”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dipraktikan</a:t>
            </a:r>
            <a:r>
              <a:rPr lang="en-ID" dirty="0"/>
              <a:t>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ruang</a:t>
            </a:r>
            <a:r>
              <a:rPr lang="en-ID" dirty="0"/>
              <a:t> </a:t>
            </a:r>
            <a:r>
              <a:rPr lang="en-ID" dirty="0" err="1"/>
              <a:t>lingkup</a:t>
            </a:r>
            <a:r>
              <a:rPr lang="en-ID" dirty="0"/>
              <a:t> di mana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banyak</a:t>
            </a:r>
            <a:r>
              <a:rPr lang="en-ID" dirty="0"/>
              <a:t> </a:t>
            </a:r>
            <a:r>
              <a:rPr lang="en-ID" dirty="0" err="1"/>
              <a:t>proposisi</a:t>
            </a:r>
            <a:r>
              <a:rPr lang="en-ID" dirty="0"/>
              <a:t> yang </a:t>
            </a:r>
            <a:r>
              <a:rPr lang="en-ID" dirty="0" err="1"/>
              <a:t>secara</a:t>
            </a:r>
            <a:r>
              <a:rPr lang="en-ID" dirty="0"/>
              <a:t> </a:t>
            </a:r>
            <a:r>
              <a:rPr lang="en-ID" dirty="0" err="1"/>
              <a:t>strategis</a:t>
            </a:r>
            <a:r>
              <a:rPr lang="en-ID" dirty="0"/>
              <a:t> </a:t>
            </a:r>
            <a:r>
              <a:rPr lang="en-ID" dirty="0" err="1"/>
              <a:t>saling</a:t>
            </a:r>
            <a:r>
              <a:rPr lang="en-ID" dirty="0"/>
              <a:t> </a:t>
            </a:r>
            <a:r>
              <a:rPr lang="en-ID" dirty="0" err="1"/>
              <a:t>berelasi</a:t>
            </a:r>
            <a:r>
              <a:rPr lang="en-ID" dirty="0"/>
              <a:t>.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  <p:pic>
        <p:nvPicPr>
          <p:cNvPr id="2050" name="Picture 2" descr="Power by Michel Foucault">
            <a:extLst>
              <a:ext uri="{FF2B5EF4-FFF2-40B4-BE49-F238E27FC236}">
                <a16:creationId xmlns:a16="http://schemas.microsoft.com/office/drawing/2014/main" id="{0FDA00B2-A4F5-D540-98F7-02328EFBE7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19" y="4001294"/>
            <a:ext cx="1377406" cy="215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2940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0E5C-80A1-E749-81DD-A3B703944D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Perhatikan</a:t>
            </a:r>
            <a:r>
              <a:rPr lang="en-US" dirty="0"/>
              <a:t> panel </a:t>
            </a:r>
            <a:r>
              <a:rPr lang="en-US" dirty="0" err="1"/>
              <a:t>komik</a:t>
            </a:r>
            <a:r>
              <a:rPr lang="en-US" dirty="0"/>
              <a:t> </a:t>
            </a:r>
            <a:r>
              <a:rPr lang="en-US" dirty="0" err="1"/>
              <a:t>ini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FB349-91D0-E441-8B53-7D5102EDCE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122" name="Picture 2" descr="Foucault_Power">
            <a:extLst>
              <a:ext uri="{FF2B5EF4-FFF2-40B4-BE49-F238E27FC236}">
                <a16:creationId xmlns:a16="http://schemas.microsoft.com/office/drawing/2014/main" id="{2F040E38-1D80-1B41-B0DA-DF0672F9F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09261"/>
            <a:ext cx="1018257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E40DC8A3-901D-6241-8C85-AB8513B591B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8251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D" dirty="0"/>
              <a:t>Strategi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terjadi</a:t>
            </a:r>
            <a:r>
              <a:rPr lang="en-ID" dirty="0"/>
              <a:t> di mana-mana. </a:t>
            </a:r>
          </a:p>
          <a:p>
            <a:r>
              <a:rPr lang="en-ID" dirty="0"/>
              <a:t>Dimana </a:t>
            </a:r>
            <a:r>
              <a:rPr lang="en-ID" dirty="0" err="1"/>
              <a:t>ada</a:t>
            </a:r>
            <a:r>
              <a:rPr lang="en-ID" dirty="0"/>
              <a:t> </a:t>
            </a:r>
            <a:r>
              <a:rPr lang="en-ID" dirty="0" err="1"/>
              <a:t>susunan</a:t>
            </a:r>
            <a:r>
              <a:rPr lang="en-ID" dirty="0"/>
              <a:t>, </a:t>
            </a:r>
            <a:r>
              <a:rPr lang="en-ID" dirty="0" err="1"/>
              <a:t>aturan</a:t>
            </a:r>
            <a:r>
              <a:rPr lang="en-ID" dirty="0"/>
              <a:t>, </a:t>
            </a:r>
            <a:r>
              <a:rPr lang="en-ID" dirty="0" err="1"/>
              <a:t>sistem</a:t>
            </a:r>
            <a:r>
              <a:rPr lang="en-ID" dirty="0"/>
              <a:t>, </a:t>
            </a:r>
            <a:r>
              <a:rPr lang="en-ID" dirty="0" err="1"/>
              <a:t>regulasi</a:t>
            </a:r>
            <a:r>
              <a:rPr lang="en-ID" dirty="0"/>
              <a:t> </a:t>
            </a:r>
            <a:r>
              <a:rPr lang="en-ID" dirty="0" err="1"/>
              <a:t>maka</a:t>
            </a:r>
            <a:r>
              <a:rPr lang="en-ID" dirty="0"/>
              <a:t> </a:t>
            </a:r>
            <a:r>
              <a:rPr lang="en-ID" dirty="0" err="1"/>
              <a:t>manusia</a:t>
            </a:r>
            <a:r>
              <a:rPr lang="en-ID" dirty="0"/>
              <a:t> </a:t>
            </a:r>
            <a:r>
              <a:rPr lang="en-ID" dirty="0" err="1"/>
              <a:t>mengalami</a:t>
            </a:r>
            <a:r>
              <a:rPr lang="en-ID" dirty="0"/>
              <a:t> </a:t>
            </a:r>
            <a:r>
              <a:rPr lang="en-ID" dirty="0" err="1"/>
              <a:t>relasi</a:t>
            </a:r>
            <a:r>
              <a:rPr lang="en-ID" dirty="0"/>
              <a:t> </a:t>
            </a:r>
            <a:r>
              <a:rPr lang="en-ID" dirty="0" err="1"/>
              <a:t>tertentu</a:t>
            </a:r>
            <a:r>
              <a:rPr lang="en-ID" dirty="0"/>
              <a:t> </a:t>
            </a:r>
            <a:r>
              <a:rPr lang="en-ID" dirty="0" err="1"/>
              <a:t>satu</a:t>
            </a:r>
            <a:r>
              <a:rPr lang="en-ID" dirty="0"/>
              <a:t> </a:t>
            </a:r>
            <a:r>
              <a:rPr lang="en-ID" dirty="0" err="1"/>
              <a:t>sama</a:t>
            </a:r>
            <a:r>
              <a:rPr lang="en-ID" dirty="0"/>
              <a:t> lain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dunia.</a:t>
            </a:r>
          </a:p>
          <a:p>
            <a:r>
              <a:rPr lang="en-ID" dirty="0"/>
              <a:t>Di </a:t>
            </a:r>
            <a:r>
              <a:rPr lang="en-ID" dirty="0" err="1"/>
              <a:t>sinilah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sedang</a:t>
            </a:r>
            <a:r>
              <a:rPr lang="en-ID" dirty="0"/>
              <a:t> </a:t>
            </a:r>
            <a:r>
              <a:rPr lang="en-ID" dirty="0" err="1"/>
              <a:t>berkerja</a:t>
            </a:r>
            <a:r>
              <a:rPr lang="en-ID" dirty="0"/>
              <a:t>. 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  <p:pic>
        <p:nvPicPr>
          <p:cNvPr id="3074" name="Picture 2" descr="Discipline &amp; Punish the Birth of the Person: Michel Foucault: Amazon.com:  Books">
            <a:extLst>
              <a:ext uri="{FF2B5EF4-FFF2-40B4-BE49-F238E27FC236}">
                <a16:creationId xmlns:a16="http://schemas.microsoft.com/office/drawing/2014/main" id="{CE27A934-D2F7-D740-A7EC-EC54EF0319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68" y="3867982"/>
            <a:ext cx="1765119" cy="262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165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Kuasa = </a:t>
            </a:r>
            <a:r>
              <a:rPr lang="en-US" dirty="0" err="1"/>
              <a:t>Pengetahuan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ID" dirty="0" err="1"/>
              <a:t>Kekuasaaan</a:t>
            </a:r>
            <a:r>
              <a:rPr lang="en-ID" dirty="0"/>
              <a:t> </a:t>
            </a:r>
            <a:r>
              <a:rPr lang="en-ID" dirty="0" err="1"/>
              <a:t>selalu</a:t>
            </a:r>
            <a:r>
              <a:rPr lang="en-ID" dirty="0"/>
              <a:t> </a:t>
            </a:r>
            <a:r>
              <a:rPr lang="en-ID" dirty="0" err="1"/>
              <a:t>terakumulasi</a:t>
            </a:r>
            <a:r>
              <a:rPr lang="en-ID" dirty="0"/>
              <a:t> </a:t>
            </a:r>
            <a:r>
              <a:rPr lang="en-ID" dirty="0" err="1"/>
              <a:t>lewat</a:t>
            </a:r>
            <a:r>
              <a:rPr lang="en-ID" dirty="0"/>
              <a:t> </a:t>
            </a:r>
            <a:r>
              <a:rPr lang="en-ID" dirty="0" err="1"/>
              <a:t>pengetahuan</a:t>
            </a:r>
            <a:r>
              <a:rPr lang="en-ID" dirty="0"/>
              <a:t>, dan </a:t>
            </a:r>
            <a:r>
              <a:rPr lang="en-ID" dirty="0" err="1"/>
              <a:t>pengetahuan</a:t>
            </a:r>
            <a:r>
              <a:rPr lang="en-ID" dirty="0"/>
              <a:t> </a:t>
            </a:r>
            <a:r>
              <a:rPr lang="en-ID" dirty="0" err="1"/>
              <a:t>selalu</a:t>
            </a:r>
            <a:r>
              <a:rPr lang="en-ID" dirty="0"/>
              <a:t> punya </a:t>
            </a:r>
            <a:r>
              <a:rPr lang="en-ID" dirty="0" err="1"/>
              <a:t>implikasi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. </a:t>
            </a:r>
          </a:p>
          <a:p>
            <a:r>
              <a:rPr lang="en-ID" dirty="0" err="1"/>
              <a:t>Saat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beroperasi</a:t>
            </a:r>
            <a:r>
              <a:rPr lang="en-ID" dirty="0"/>
              <a:t> </a:t>
            </a:r>
            <a:r>
              <a:rPr lang="en-ID" dirty="0" err="1"/>
              <a:t>selalu</a:t>
            </a:r>
            <a:r>
              <a:rPr lang="en-ID" dirty="0"/>
              <a:t> </a:t>
            </a:r>
            <a:r>
              <a:rPr lang="en-ID" dirty="0" err="1"/>
              <a:t>memproduksi</a:t>
            </a:r>
            <a:r>
              <a:rPr lang="en-ID" dirty="0"/>
              <a:t> </a:t>
            </a:r>
            <a:r>
              <a:rPr lang="en-ID" dirty="0" err="1"/>
              <a:t>pengetahuan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basis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. </a:t>
            </a:r>
          </a:p>
          <a:p>
            <a:r>
              <a:rPr lang="en-ID" dirty="0" err="1"/>
              <a:t>Hampir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mungkin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tanpa</a:t>
            </a:r>
            <a:r>
              <a:rPr lang="en-ID" dirty="0"/>
              <a:t> </a:t>
            </a:r>
            <a:r>
              <a:rPr lang="en-ID" dirty="0" err="1"/>
              <a:t>ditopang</a:t>
            </a:r>
            <a:r>
              <a:rPr lang="en-ID" dirty="0"/>
              <a:t> oleh </a:t>
            </a:r>
            <a:r>
              <a:rPr lang="en-ID" dirty="0" err="1"/>
              <a:t>suatu</a:t>
            </a:r>
            <a:r>
              <a:rPr lang="en-ID" dirty="0"/>
              <a:t> </a:t>
            </a:r>
            <a:r>
              <a:rPr lang="en-ID" dirty="0" err="1"/>
              <a:t>ekonomi</a:t>
            </a:r>
            <a:r>
              <a:rPr lang="en-ID" dirty="0"/>
              <a:t> </a:t>
            </a:r>
            <a:r>
              <a:rPr lang="en-ID" dirty="0" err="1"/>
              <a:t>politik</a:t>
            </a:r>
            <a:r>
              <a:rPr lang="en-ID" dirty="0"/>
              <a:t> </a:t>
            </a:r>
            <a:r>
              <a:rPr lang="en-ID" dirty="0" err="1"/>
              <a:t>kebenaran</a:t>
            </a:r>
            <a:r>
              <a:rPr lang="en-ID" dirty="0"/>
              <a:t>. </a:t>
            </a:r>
          </a:p>
          <a:p>
            <a:r>
              <a:rPr lang="en-ID" dirty="0" err="1"/>
              <a:t>Pengetahuan</a:t>
            </a:r>
            <a:r>
              <a:rPr lang="en-ID" dirty="0"/>
              <a:t> </a:t>
            </a:r>
            <a:r>
              <a:rPr lang="en-ID" dirty="0" err="1"/>
              <a:t>bukan</a:t>
            </a:r>
            <a:r>
              <a:rPr lang="en-ID" dirty="0"/>
              <a:t> </a:t>
            </a:r>
            <a:r>
              <a:rPr lang="en-ID" dirty="0" err="1"/>
              <a:t>merupakan</a:t>
            </a:r>
            <a:r>
              <a:rPr lang="en-ID" dirty="0"/>
              <a:t> </a:t>
            </a:r>
            <a:r>
              <a:rPr lang="en-ID" dirty="0" err="1"/>
              <a:t>pengungkapan</a:t>
            </a:r>
            <a:r>
              <a:rPr lang="en-ID" dirty="0"/>
              <a:t> </a:t>
            </a:r>
            <a:r>
              <a:rPr lang="en-ID" dirty="0" err="1"/>
              <a:t>samar-samar</a:t>
            </a:r>
            <a:r>
              <a:rPr lang="en-ID" dirty="0"/>
              <a:t> </a:t>
            </a:r>
            <a:r>
              <a:rPr lang="en-ID" dirty="0" err="1"/>
              <a:t>dari</a:t>
            </a:r>
            <a:r>
              <a:rPr lang="en-ID" dirty="0"/>
              <a:t> </a:t>
            </a:r>
            <a:r>
              <a:rPr lang="en-ID" dirty="0" err="1"/>
              <a:t>relasi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, </a:t>
            </a:r>
            <a:r>
              <a:rPr lang="en-ID" dirty="0" err="1"/>
              <a:t>namun</a:t>
            </a:r>
            <a:r>
              <a:rPr lang="en-ID" dirty="0"/>
              <a:t> </a:t>
            </a:r>
            <a:r>
              <a:rPr lang="en-ID" dirty="0" err="1"/>
              <a:t>pengetahuan</a:t>
            </a:r>
            <a:r>
              <a:rPr lang="en-ID" dirty="0"/>
              <a:t> </a:t>
            </a:r>
            <a:r>
              <a:rPr lang="en-ID" dirty="0" err="1"/>
              <a:t>berada</a:t>
            </a:r>
            <a:r>
              <a:rPr lang="en-ID" dirty="0"/>
              <a:t> di </a:t>
            </a:r>
            <a:r>
              <a:rPr lang="en-ID" dirty="0" err="1"/>
              <a:t>dalam</a:t>
            </a:r>
            <a:r>
              <a:rPr lang="en-ID" dirty="0"/>
              <a:t> </a:t>
            </a:r>
            <a:r>
              <a:rPr lang="en-ID" dirty="0" err="1"/>
              <a:t>relasi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itu</a:t>
            </a:r>
            <a:r>
              <a:rPr lang="en-ID" dirty="0"/>
              <a:t> </a:t>
            </a:r>
            <a:r>
              <a:rPr lang="en-ID" dirty="0" err="1"/>
              <a:t>sendiri</a:t>
            </a:r>
            <a:r>
              <a:rPr lang="en-ID" dirty="0"/>
              <a:t>. </a:t>
            </a:r>
          </a:p>
          <a:p>
            <a:r>
              <a:rPr lang="en-ID" dirty="0"/>
              <a:t>Kuasa </a:t>
            </a:r>
            <a:r>
              <a:rPr lang="en-ID" dirty="0" err="1"/>
              <a:t>memprodusir</a:t>
            </a:r>
            <a:r>
              <a:rPr lang="en-ID" dirty="0"/>
              <a:t> </a:t>
            </a:r>
            <a:r>
              <a:rPr lang="en-ID" dirty="0" err="1"/>
              <a:t>pengetahuan</a:t>
            </a:r>
            <a:r>
              <a:rPr lang="en-ID" dirty="0"/>
              <a:t> dan </a:t>
            </a:r>
            <a:r>
              <a:rPr lang="en-ID" dirty="0" err="1"/>
              <a:t>pengetahuan</a:t>
            </a:r>
            <a:r>
              <a:rPr lang="en-ID" dirty="0"/>
              <a:t> </a:t>
            </a:r>
            <a:r>
              <a:rPr lang="en-ID" dirty="0" err="1"/>
              <a:t>berguna</a:t>
            </a:r>
            <a:r>
              <a:rPr lang="en-ID" dirty="0"/>
              <a:t> </a:t>
            </a:r>
            <a:r>
              <a:rPr lang="en-ID" dirty="0" err="1"/>
              <a:t>bagi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.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880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1ED40D-78F9-5645-9426-1EA150F881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C5EA13-01F2-4949-B332-90AB911EC9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42" name="Picture 2" descr="Foucault – themediastudentsblog">
            <a:extLst>
              <a:ext uri="{FF2B5EF4-FFF2-40B4-BE49-F238E27FC236}">
                <a16:creationId xmlns:a16="http://schemas.microsoft.com/office/drawing/2014/main" id="{E2567632-2979-0E4D-9D5F-29E241D297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46016"/>
            <a:ext cx="6437811" cy="606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garis umy.png">
            <a:extLst>
              <a:ext uri="{FF2B5EF4-FFF2-40B4-BE49-F238E27FC236}">
                <a16:creationId xmlns:a16="http://schemas.microsoft.com/office/drawing/2014/main" id="{BA193234-753D-3142-85B3-1BEB5B113DD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44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BBBBA0-048C-1A4E-87F2-4D593D2EC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Kuasa = </a:t>
            </a:r>
            <a:r>
              <a:rPr lang="en-US" dirty="0" err="1"/>
              <a:t>normalisasi</a:t>
            </a:r>
            <a:r>
              <a:rPr lang="en-US" dirty="0"/>
              <a:t> + </a:t>
            </a:r>
            <a:r>
              <a:rPr lang="en-US" dirty="0" err="1"/>
              <a:t>regulasi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6F377B-6A8C-4347-B0F2-3961F917B3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D" dirty="0"/>
              <a:t>Kuasa </a:t>
            </a:r>
            <a:r>
              <a:rPr lang="en-ID" dirty="0" err="1"/>
              <a:t>memprodusir</a:t>
            </a:r>
            <a:r>
              <a:rPr lang="en-ID" dirty="0"/>
              <a:t> </a:t>
            </a:r>
            <a:r>
              <a:rPr lang="en-ID" dirty="0" err="1"/>
              <a:t>realitas</a:t>
            </a:r>
            <a:r>
              <a:rPr lang="en-ID" dirty="0"/>
              <a:t> , </a:t>
            </a:r>
            <a:r>
              <a:rPr lang="en-ID" dirty="0" err="1"/>
              <a:t>memprodusir</a:t>
            </a:r>
            <a:r>
              <a:rPr lang="en-ID" dirty="0"/>
              <a:t> </a:t>
            </a:r>
            <a:r>
              <a:rPr lang="en-ID" dirty="0" err="1"/>
              <a:t>lingkup-lingkup</a:t>
            </a:r>
            <a:r>
              <a:rPr lang="en-ID" dirty="0"/>
              <a:t> </a:t>
            </a:r>
            <a:r>
              <a:rPr lang="en-ID" dirty="0" err="1"/>
              <a:t>objek-objek</a:t>
            </a:r>
            <a:r>
              <a:rPr lang="en-ID" dirty="0"/>
              <a:t> dan </a:t>
            </a:r>
            <a:r>
              <a:rPr lang="en-ID" dirty="0" err="1"/>
              <a:t>ritus-ritus</a:t>
            </a:r>
            <a:r>
              <a:rPr lang="en-ID" dirty="0"/>
              <a:t> </a:t>
            </a:r>
            <a:r>
              <a:rPr lang="en-ID" dirty="0" err="1"/>
              <a:t>kebenaran</a:t>
            </a:r>
            <a:r>
              <a:rPr lang="en-ID" dirty="0"/>
              <a:t>. Strategi </a:t>
            </a:r>
            <a:r>
              <a:rPr lang="en-ID" dirty="0" err="1"/>
              <a:t>kuasa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beroperasi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penindasan</a:t>
            </a:r>
            <a:r>
              <a:rPr lang="en-ID" dirty="0"/>
              <a:t>, </a:t>
            </a:r>
            <a:r>
              <a:rPr lang="en-ID" dirty="0" err="1"/>
              <a:t>melainkan</a:t>
            </a:r>
            <a:r>
              <a:rPr lang="en-ID" dirty="0"/>
              <a:t> </a:t>
            </a:r>
            <a:r>
              <a:rPr lang="en-ID" dirty="0" err="1"/>
              <a:t>melalui</a:t>
            </a:r>
            <a:r>
              <a:rPr lang="en-ID" dirty="0"/>
              <a:t> </a:t>
            </a:r>
            <a:r>
              <a:rPr lang="en-ID" dirty="0" err="1"/>
              <a:t>normalisasi</a:t>
            </a:r>
            <a:r>
              <a:rPr lang="en-ID" dirty="0"/>
              <a:t> dan </a:t>
            </a:r>
            <a:r>
              <a:rPr lang="en-ID" dirty="0" err="1"/>
              <a:t>regulasi</a:t>
            </a:r>
            <a:r>
              <a:rPr lang="en-ID" dirty="0"/>
              <a:t>, </a:t>
            </a:r>
            <a:r>
              <a:rPr lang="en-ID" dirty="0" err="1"/>
              <a:t>menghukum</a:t>
            </a:r>
            <a:r>
              <a:rPr lang="en-ID" dirty="0"/>
              <a:t> dan </a:t>
            </a:r>
            <a:r>
              <a:rPr lang="en-ID" dirty="0" err="1"/>
              <a:t>membentuk</a:t>
            </a:r>
            <a:r>
              <a:rPr lang="en-ID" dirty="0"/>
              <a:t> </a:t>
            </a:r>
            <a:r>
              <a:rPr lang="en-ID" dirty="0" err="1"/>
              <a:t>publik</a:t>
            </a:r>
            <a:r>
              <a:rPr lang="en-ID" dirty="0"/>
              <a:t> </a:t>
            </a:r>
            <a:r>
              <a:rPr lang="en-ID" dirty="0" err="1"/>
              <a:t>lewat</a:t>
            </a:r>
            <a:r>
              <a:rPr lang="en-ID" dirty="0"/>
              <a:t> </a:t>
            </a:r>
            <a:r>
              <a:rPr lang="en-ID" dirty="0" err="1"/>
              <a:t>disiplin</a:t>
            </a:r>
            <a:r>
              <a:rPr lang="en-ID" dirty="0"/>
              <a:t>. </a:t>
            </a:r>
          </a:p>
          <a:p>
            <a:r>
              <a:rPr lang="en-ID" dirty="0" err="1"/>
              <a:t>Publik</a:t>
            </a:r>
            <a:r>
              <a:rPr lang="en-ID" dirty="0"/>
              <a:t> </a:t>
            </a:r>
            <a:r>
              <a:rPr lang="en-ID" dirty="0" err="1"/>
              <a:t>tidak</a:t>
            </a:r>
            <a:r>
              <a:rPr lang="en-ID" dirty="0"/>
              <a:t> </a:t>
            </a:r>
            <a:r>
              <a:rPr lang="en-ID" dirty="0" err="1"/>
              <a:t>dikontrol</a:t>
            </a:r>
            <a:r>
              <a:rPr lang="en-ID" dirty="0"/>
              <a:t> </a:t>
            </a:r>
            <a:r>
              <a:rPr lang="en-ID" dirty="0" err="1"/>
              <a:t>dengan</a:t>
            </a:r>
            <a:r>
              <a:rPr lang="en-ID" dirty="0"/>
              <a:t> </a:t>
            </a:r>
            <a:r>
              <a:rPr lang="en-ID" dirty="0" err="1"/>
              <a:t>kuasa</a:t>
            </a:r>
            <a:r>
              <a:rPr lang="en-ID" dirty="0"/>
              <a:t> yang </a:t>
            </a:r>
            <a:r>
              <a:rPr lang="en-ID" dirty="0" err="1"/>
              <a:t>sifatnya</a:t>
            </a:r>
            <a:r>
              <a:rPr lang="en-ID" dirty="0"/>
              <a:t> </a:t>
            </a:r>
            <a:r>
              <a:rPr lang="en-ID" dirty="0" err="1"/>
              <a:t>fisik</a:t>
            </a:r>
            <a:r>
              <a:rPr lang="en-ID" dirty="0"/>
              <a:t>, </a:t>
            </a:r>
            <a:r>
              <a:rPr lang="en-ID" dirty="0" err="1"/>
              <a:t>tetapi</a:t>
            </a:r>
            <a:r>
              <a:rPr lang="en-ID" dirty="0"/>
              <a:t> </a:t>
            </a:r>
            <a:r>
              <a:rPr lang="en-ID" dirty="0" err="1"/>
              <a:t>dikontrol</a:t>
            </a:r>
            <a:r>
              <a:rPr lang="en-ID" dirty="0"/>
              <a:t>, </a:t>
            </a:r>
            <a:r>
              <a:rPr lang="en-ID" dirty="0" err="1"/>
              <a:t>diatur</a:t>
            </a:r>
            <a:r>
              <a:rPr lang="en-ID" dirty="0"/>
              <a:t>, dan </a:t>
            </a:r>
            <a:r>
              <a:rPr lang="en-ID" dirty="0" err="1"/>
              <a:t>didisiplinkan</a:t>
            </a:r>
            <a:r>
              <a:rPr lang="en-ID" dirty="0"/>
              <a:t> </a:t>
            </a:r>
            <a:r>
              <a:rPr lang="en-ID" dirty="0" err="1"/>
              <a:t>lewat</a:t>
            </a:r>
            <a:r>
              <a:rPr lang="en-ID" dirty="0"/>
              <a:t> </a:t>
            </a:r>
            <a:r>
              <a:rPr lang="en-ID" dirty="0" err="1"/>
              <a:t>wacana</a:t>
            </a:r>
            <a:r>
              <a:rPr lang="en-ID" dirty="0"/>
              <a:t>. </a:t>
            </a:r>
            <a:r>
              <a:rPr lang="en-ID" dirty="0" err="1"/>
              <a:t>Kekuasaan</a:t>
            </a:r>
            <a:r>
              <a:rPr lang="en-ID" dirty="0"/>
              <a:t> </a:t>
            </a:r>
            <a:r>
              <a:rPr lang="en-ID" dirty="0" err="1"/>
              <a:t>disalurkan</a:t>
            </a:r>
            <a:r>
              <a:rPr lang="en-ID" dirty="0"/>
              <a:t> </a:t>
            </a:r>
            <a:r>
              <a:rPr lang="en-ID" dirty="0" err="1"/>
              <a:t>melalui</a:t>
            </a:r>
            <a:r>
              <a:rPr lang="en-ID" dirty="0"/>
              <a:t> </a:t>
            </a:r>
            <a:r>
              <a:rPr lang="en-ID" dirty="0" err="1"/>
              <a:t>hubungan</a:t>
            </a:r>
            <a:r>
              <a:rPr lang="en-ID" dirty="0"/>
              <a:t> </a:t>
            </a:r>
            <a:r>
              <a:rPr lang="en-ID" dirty="0" err="1"/>
              <a:t>sosial</a:t>
            </a:r>
            <a:r>
              <a:rPr lang="en-ID" dirty="0"/>
              <a:t>, </a:t>
            </a:r>
            <a:r>
              <a:rPr lang="en-ID" dirty="0" err="1"/>
              <a:t>dimana</a:t>
            </a:r>
            <a:r>
              <a:rPr lang="en-ID" dirty="0"/>
              <a:t> </a:t>
            </a:r>
            <a:r>
              <a:rPr lang="en-ID" dirty="0" err="1"/>
              <a:t>memproduksi</a:t>
            </a:r>
            <a:r>
              <a:rPr lang="en-ID" dirty="0"/>
              <a:t> </a:t>
            </a:r>
            <a:r>
              <a:rPr lang="en-ID" dirty="0" err="1"/>
              <a:t>bentuk-bentuk</a:t>
            </a:r>
            <a:r>
              <a:rPr lang="en-ID" dirty="0"/>
              <a:t> </a:t>
            </a:r>
            <a:r>
              <a:rPr lang="en-ID" dirty="0" err="1"/>
              <a:t>kategorisasi</a:t>
            </a:r>
            <a:r>
              <a:rPr lang="en-ID" dirty="0"/>
              <a:t> </a:t>
            </a:r>
            <a:r>
              <a:rPr lang="en-ID" dirty="0" err="1"/>
              <a:t>perilaku</a:t>
            </a:r>
            <a:r>
              <a:rPr lang="en-ID" dirty="0"/>
              <a:t>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baik-buruk</a:t>
            </a:r>
            <a:r>
              <a:rPr lang="en-ID" dirty="0"/>
              <a:t>, </a:t>
            </a:r>
            <a:r>
              <a:rPr lang="en-ID" dirty="0" err="1"/>
              <a:t>sebagai</a:t>
            </a:r>
            <a:r>
              <a:rPr lang="en-ID" dirty="0"/>
              <a:t> </a:t>
            </a:r>
            <a:r>
              <a:rPr lang="en-ID" dirty="0" err="1"/>
              <a:t>bentuk</a:t>
            </a:r>
            <a:r>
              <a:rPr lang="en-ID" dirty="0"/>
              <a:t> </a:t>
            </a:r>
            <a:r>
              <a:rPr lang="en-ID" dirty="0" err="1"/>
              <a:t>pengendalian</a:t>
            </a:r>
            <a:r>
              <a:rPr lang="en-ID" dirty="0"/>
              <a:t> </a:t>
            </a:r>
            <a:r>
              <a:rPr lang="en-ID" dirty="0" err="1"/>
              <a:t>perilaku</a:t>
            </a:r>
            <a:r>
              <a:rPr lang="en-ID" dirty="0"/>
              <a:t>.</a:t>
            </a:r>
            <a:endParaRPr lang="en-US" dirty="0"/>
          </a:p>
        </p:txBody>
      </p:sp>
      <p:pic>
        <p:nvPicPr>
          <p:cNvPr id="4" name="Picture 3" descr="garis umy.png">
            <a:extLst>
              <a:ext uri="{FF2B5EF4-FFF2-40B4-BE49-F238E27FC236}">
                <a16:creationId xmlns:a16="http://schemas.microsoft.com/office/drawing/2014/main" id="{61F4C138-43AE-1F47-9232-297CFB3C0A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6309320"/>
            <a:ext cx="12300520" cy="870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163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302</Words>
  <Application>Microsoft Macintosh PowerPoint</Application>
  <PresentationFormat>Widescreen</PresentationFormat>
  <Paragraphs>32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Membaca Wacana bersama Michel Foucault</vt:lpstr>
      <vt:lpstr>PowerPoint Presentation</vt:lpstr>
      <vt:lpstr>Fokus</vt:lpstr>
      <vt:lpstr>Pengetahuan dan Kuasa</vt:lpstr>
      <vt:lpstr>Perhatikan panel komik ini</vt:lpstr>
      <vt:lpstr>Strategi</vt:lpstr>
      <vt:lpstr>Kuasa = Pengetahuan</vt:lpstr>
      <vt:lpstr>PowerPoint Presentation</vt:lpstr>
      <vt:lpstr>Kuasa = normalisasi + regulasi</vt:lpstr>
      <vt:lpstr>Contoh</vt:lpstr>
      <vt:lpstr>Implikasi</vt:lpstr>
      <vt:lpstr>PowerPoint Presentation</vt:lpstr>
      <vt:lpstr>PowerPoint Presentation</vt:lpstr>
      <vt:lpstr>Terima kasih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Membaca Wacana bersama Michael Foucault</dc:title>
  <dc:creator>Microsoft Office User</dc:creator>
  <cp:lastModifiedBy>Microsoft Office User</cp:lastModifiedBy>
  <cp:revision>7</cp:revision>
  <dcterms:created xsi:type="dcterms:W3CDTF">2021-03-04T00:55:39Z</dcterms:created>
  <dcterms:modified xsi:type="dcterms:W3CDTF">2021-03-04T01:27:19Z</dcterms:modified>
</cp:coreProperties>
</file>