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73" r:id="rId2"/>
    <p:sldId id="372" r:id="rId3"/>
    <p:sldId id="897" r:id="rId4"/>
    <p:sldId id="335" r:id="rId5"/>
    <p:sldId id="400" r:id="rId6"/>
    <p:sldId id="402" r:id="rId7"/>
    <p:sldId id="898" r:id="rId8"/>
    <p:sldId id="40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93"/>
  </p:normalViewPr>
  <p:slideViewPr>
    <p:cSldViewPr snapToGrid="0" snapToObjects="1">
      <p:cViewPr varScale="1">
        <p:scale>
          <a:sx n="98" d="100"/>
          <a:sy n="98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5CD50-10F3-4E44-91CB-73E65432E2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76CB3B-9AE8-5B48-8017-67B42A801A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B3AA9-D5BB-3946-9FF3-713CE37D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05E62-5C7E-CC4E-9022-E2CDACDE8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8DC6EF-C09D-C042-989E-E5A3AADCD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970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F9690-C1E5-AE48-B9E8-ABA1DDD38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BF6239-A6AB-334D-BD96-A26FD4D208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EF47B-E3B6-6247-8712-EA5FDE559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058D7-9AB7-944A-BF88-7E233CFC0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34DFC-BCA8-B649-B126-36AF77BD4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67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A2DA26-C118-9F4C-97EB-3AB153D550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D6127A-4F3E-7348-9111-4CAE1C291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98F2F-4F66-5844-8C2F-8ECF576C6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3A951-394B-D047-AF8A-27EECEFB7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66C20-4931-864B-961E-D76D4A255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8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screen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5" y="3611265"/>
            <a:ext cx="12192001" cy="3246732"/>
          </a:xfrm>
          <a:gradFill flip="none" rotWithShape="1">
            <a:gsLst>
              <a:gs pos="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015067" y="4443908"/>
            <a:ext cx="8161867" cy="145826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411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qua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058"/>
            <a:ext cx="4340423" cy="6858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 sz="12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015067" y="1700734"/>
            <a:ext cx="3456516" cy="345653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1595814"/>
            <a:ext cx="4080933" cy="1274211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4123696"/>
            <a:ext cx="4080933" cy="1034574"/>
          </a:xfrm>
        </p:spPr>
        <p:txBody>
          <a:bodyPr anchor="b"/>
          <a:lstStyle>
            <a:lvl1pPr marL="190510" indent="-19051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accent4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0" y="2936767"/>
            <a:ext cx="4080933" cy="1043768"/>
          </a:xfrm>
        </p:spPr>
        <p:txBody>
          <a:bodyPr anchor="t"/>
          <a:lstStyle>
            <a:lvl1pPr marL="190510" indent="-19051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tx2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9285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lo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4232" y="3428471"/>
            <a:ext cx="209793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2093706" y="3354569"/>
            <a:ext cx="147782" cy="14780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935568" y="2504520"/>
            <a:ext cx="2478877" cy="739077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027659" y="2589461"/>
            <a:ext cx="2288345" cy="407746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bg1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35569" y="3575039"/>
            <a:ext cx="2478877" cy="235042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2241489" y="3428471"/>
            <a:ext cx="503170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7273190" y="3354569"/>
            <a:ext cx="147782" cy="14780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25" name="Freeform: Shape 24"/>
          <p:cNvSpPr/>
          <p:nvPr userDrawn="1"/>
        </p:nvSpPr>
        <p:spPr>
          <a:xfrm>
            <a:off x="6099177" y="3621587"/>
            <a:ext cx="2478877" cy="739077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191268" y="3856605"/>
            <a:ext cx="2288345" cy="407746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bg1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096001" y="944536"/>
            <a:ext cx="2478877" cy="2350427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7420973" y="3428471"/>
            <a:ext cx="4779495" cy="1055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35568" y="932537"/>
            <a:ext cx="3816350" cy="151035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248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48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6096000" y="4416731"/>
            <a:ext cx="3816350" cy="151035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248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48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2969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8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mbered list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1" y="-1058"/>
            <a:ext cx="4340423" cy="6858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 sz="120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92192" y="2422732"/>
            <a:ext cx="3556042" cy="2012539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096000" y="955823"/>
            <a:ext cx="701662" cy="701770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204413" y="1003218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926282" y="1335576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926282" y="955823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6096000" y="2018216"/>
            <a:ext cx="701662" cy="701770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204413" y="2065611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926282" y="2397969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926282" y="2018216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6096000" y="3080609"/>
            <a:ext cx="701662" cy="701770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6204413" y="3128003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926282" y="3460362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26282" y="3080610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6096000" y="4143002"/>
            <a:ext cx="701662" cy="701770"/>
            <a:chOff x="9144000" y="1433513"/>
            <a:chExt cx="1408161" cy="1408161"/>
          </a:xfrm>
        </p:grpSpPr>
        <p:sp>
          <p:nvSpPr>
            <p:cNvPr id="26" name="Rectangle 2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204413" y="4190396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26282" y="4522754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6926282" y="4143002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6096000" y="5205396"/>
            <a:ext cx="701662" cy="701770"/>
            <a:chOff x="9144000" y="1433513"/>
            <a:chExt cx="1408161" cy="1408161"/>
          </a:xfrm>
        </p:grpSpPr>
        <p:sp>
          <p:nvSpPr>
            <p:cNvPr id="32" name="Rectangle 31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204413" y="5252789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926282" y="5585147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926282" y="5205395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204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 imag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704386" y="-528"/>
            <a:ext cx="3487615" cy="6858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248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48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935568" y="2422732"/>
            <a:ext cx="3016853" cy="2012539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363963" y="-1058"/>
            <a:ext cx="4340423" cy="6858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 sz="120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970717" y="2687646"/>
            <a:ext cx="3126917" cy="2176450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4970717" y="2210325"/>
            <a:ext cx="3126917" cy="424810"/>
          </a:xfrm>
        </p:spPr>
        <p:txBody>
          <a:bodyPr anchor="b">
            <a:noAutofit/>
          </a:bodyPr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bg1"/>
                </a:solidFill>
                <a:latin typeface="+mj-lt"/>
              </a:defRPr>
            </a:lvl1pPr>
            <a:lvl2pPr marL="457124" indent="0">
              <a:buNone/>
              <a:defRPr sz="1200"/>
            </a:lvl2pPr>
            <a:lvl3pPr marL="914248" indent="0">
              <a:buNone/>
              <a:defRPr sz="1200"/>
            </a:lvl3pPr>
            <a:lvl4pPr marL="1371372" indent="0">
              <a:buNone/>
              <a:defRPr sz="1200"/>
            </a:lvl4pPr>
            <a:lvl5pPr marL="1828495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5406" y="6411941"/>
            <a:ext cx="4058557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5405" y="5919158"/>
            <a:ext cx="812800" cy="675343"/>
          </a:xfrm>
        </p:spPr>
        <p:txBody>
          <a:bodyPr/>
          <a:lstStyle>
            <a:lvl1pPr algn="l">
              <a:defRPr/>
            </a:lvl1pPr>
          </a:lstStyle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841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" grpId="0" animBg="1"/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8366D-F84D-9246-B839-EB3DAE8A6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7BA5-1C8E-6D40-84B9-6E0C68BC5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CA8DF-0BED-BA4C-9307-A0A0058C2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189B5-CEF7-9847-A7AF-E1AD6CCC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A586F-4D92-F349-AFB2-17E211140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6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C9A6E-5B7A-9C42-807D-F76C5E00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98ED76-1ED9-864C-B5CE-296D89715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007DF-998D-B346-B862-8B710E33D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144D7-24A7-E04F-A9AD-DF35CA09F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3A991-C234-604A-BD04-CF3EF0B98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73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F4CD7-5D0C-6948-881B-161F2F7C4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A9EB4-86DB-0E49-9A34-9B8FEF4EDE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8D1FAE-7B78-EB4B-8BD8-890C02600E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4B44D-3B76-9B47-AE38-B573A93F1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3F203-0D01-1F4B-9526-13D5DE2E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8BBAFA-C684-0349-A054-227919DA4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79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97555-E5ED-744C-B6E5-B60E77525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B59816-0CAA-F147-B348-C0F28EC76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C5B4ED-A2CB-8F44-A14B-CFA883EDDB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10AA4B-C237-C54A-AB0D-2A5B75D830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8B6971-3526-144E-9D55-EE820BF5BB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6E5A97-5D3C-3A44-92DA-884066A4C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938E9B-4AA9-034F-9F40-D33A16049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07B1C6-1947-D049-8A9E-66C4452B3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02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58770-FF6A-A84A-895F-3718D9453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0AE1F0-2FBD-664F-83C2-C8DD7D71E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694740-EA61-0943-89F3-ACBAC2234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F2C89A-8FA2-9346-8876-0B5CE0943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44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000FDB-5264-0E4C-9172-1190CE091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79D102-7A9E-B94C-939B-6B799B6AA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BA09B-BE68-8F4C-B59E-6810DB425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37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69E98-85B0-244C-A164-521D42873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A20AE-07A6-6640-99D9-3B8D1F52DC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E856C1-0A77-E44A-9781-A572FD72E4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F72539-5471-CD43-8003-995119ECE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9B05B-ABEF-1548-AE40-DFC57D71B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EC8182-BA5F-104A-A624-F72BA592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031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03449-EB8B-CA41-BE15-B359C4793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32F4CC-9981-7147-B683-B95968BD58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EA6796-9C2D-6140-BC0A-8FC2F7960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EC1B58-13AC-D24C-BA62-D381ABCC0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663DE3-56D7-624B-96B6-907339F24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9F13E-4E16-434B-B9DC-E749481AC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57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76F066-D1E3-5343-ADE8-9858C07F6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00B63-6EC8-AC46-BBF7-38DB222B2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CD9F0-44BD-7F49-89B3-E07D909378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70942-F5EB-BB47-9C99-A94A79A07CD0}" type="datetimeFigureOut">
              <a:rPr lang="en-US" smtClean="0"/>
              <a:t>2/26/21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E785D-7503-E649-BF5F-6D41960B1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065F7-EC36-0A46-97F1-1B8E75003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B8D6B-FFCC-0A4A-B5B2-82C49F63C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52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0246541" y="4935745"/>
            <a:ext cx="1261705" cy="347848"/>
          </a:xfrm>
          <a:prstGeom prst="rect">
            <a:avLst/>
          </a:prstGeom>
        </p:spPr>
        <p:txBody>
          <a:bodyPr>
            <a:normAutofit fontScale="40000" lnSpcReduction="20000"/>
          </a:bodyPr>
          <a:lstStyle/>
          <a:p>
            <a:r>
              <a:rPr kumimoji="1" lang="en-US" altLang="ja-JP" b="1" dirty="0" err="1">
                <a:latin typeface="Open Sans"/>
                <a:cs typeface="Open Sans"/>
              </a:rPr>
              <a:t>www.umy.ac.id</a:t>
            </a:r>
            <a:endParaRPr kumimoji="1" lang="ja-JP" altLang="en-US" b="1" dirty="0">
              <a:latin typeface="Open Sans"/>
              <a:cs typeface="Open San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The future starts today,</a:t>
            </a:r>
            <a:br>
              <a:rPr lang="en-US" altLang="ja-JP" dirty="0"/>
            </a:br>
            <a:r>
              <a:rPr lang="en-US" altLang="ja-JP" dirty="0"/>
              <a:t>not tomorrow.</a:t>
            </a:r>
            <a:endParaRPr kumimoji="1" lang="ja-JP" altLang="en-US" dirty="0"/>
          </a:p>
        </p:txBody>
      </p:sp>
      <p:pic>
        <p:nvPicPr>
          <p:cNvPr id="8" name="Picture 7" descr="cover ppt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"/>
            <a:ext cx="12192000" cy="6857143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07813" y="4935745"/>
            <a:ext cx="11400432" cy="1344661"/>
          </a:xfrm>
          <a:prstGeom prst="rect">
            <a:avLst/>
          </a:prstGeom>
        </p:spPr>
        <p:txBody>
          <a:bodyPr vert="horz" lIns="60960" tIns="30480" rIns="60960" bIns="30480" rtlCol="0" anchor="b">
            <a:normAutofit fontScale="92500" lnSpcReduction="10000"/>
          </a:bodyPr>
          <a:lstStyle>
            <a:lvl1pPr algn="ctr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5334" b="1" dirty="0" err="1">
                <a:solidFill>
                  <a:schemeClr val="tx1"/>
                </a:solidFill>
                <a:highlight>
                  <a:srgbClr val="FFFF00"/>
                </a:highlight>
                <a:latin typeface="Open Sans"/>
                <a:cs typeface="Open Sans"/>
              </a:rPr>
              <a:t>Jurnalisme</a:t>
            </a:r>
            <a:r>
              <a:rPr lang="en-US" altLang="ja-JP" sz="5334" b="1" dirty="0">
                <a:solidFill>
                  <a:schemeClr val="tx1"/>
                </a:solidFill>
                <a:highlight>
                  <a:srgbClr val="FFFF00"/>
                </a:highlight>
                <a:latin typeface="Open Sans"/>
                <a:cs typeface="Open Sans"/>
              </a:rPr>
              <a:t> di Era Digital : </a:t>
            </a:r>
            <a:r>
              <a:rPr lang="en-US" altLang="ja-JP" sz="5334" b="1" dirty="0" err="1">
                <a:solidFill>
                  <a:schemeClr val="tx1"/>
                </a:solidFill>
                <a:highlight>
                  <a:srgbClr val="FFFF00"/>
                </a:highlight>
                <a:latin typeface="Open Sans"/>
                <a:cs typeface="Open Sans"/>
              </a:rPr>
              <a:t>Konvergensi</a:t>
            </a:r>
            <a:r>
              <a:rPr lang="en-US" altLang="ja-JP" sz="5334" b="1" dirty="0">
                <a:solidFill>
                  <a:schemeClr val="tx1"/>
                </a:solidFill>
                <a:highlight>
                  <a:srgbClr val="FFFF00"/>
                </a:highlight>
                <a:latin typeface="Open Sans"/>
                <a:cs typeface="Open Sans"/>
              </a:rPr>
              <a:t> dan Multitasking</a:t>
            </a:r>
            <a:endParaRPr lang="ja-JP" altLang="en-US" sz="5334" b="1" dirty="0">
              <a:solidFill>
                <a:schemeClr val="tx1"/>
              </a:solidFill>
              <a:highlight>
                <a:srgbClr val="FFFF00"/>
              </a:highlight>
              <a:latin typeface="Open Sans"/>
              <a:cs typeface="Open Sans"/>
            </a:endParaRPr>
          </a:p>
        </p:txBody>
      </p:sp>
      <p:pic>
        <p:nvPicPr>
          <p:cNvPr id="2" name="Picture 1" descr="pengakuan ok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828" y="234479"/>
            <a:ext cx="5804886" cy="8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57058"/>
      </p:ext>
    </p:extLst>
  </p:cSld>
  <p:clrMapOvr>
    <a:masterClrMapping/>
  </p:clrMapOvr>
  <p:transition spd="slow" advTm="4693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530"/>
            <a:ext cx="4363395" cy="6856942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2E718C7-21B7-7944-9F74-7A71083FD3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6" r="15596"/>
          <a:stretch>
            <a:fillRect/>
          </a:stretch>
        </p:blipFill>
        <p:spPr/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Dr. </a:t>
            </a:r>
            <a:r>
              <a:rPr kumimoji="1" lang="en-US" altLang="ja-JP" dirty="0" err="1"/>
              <a:t>Fajar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Junaedi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ja-JP" dirty="0" err="1">
                <a:solidFill>
                  <a:schemeClr val="tx1"/>
                </a:solidFill>
                <a:highlight>
                  <a:srgbClr val="00FF00"/>
                </a:highlight>
              </a:rPr>
              <a:t>facebook.com</a:t>
            </a:r>
            <a:r>
              <a:rPr lang="en-US" altLang="ja-JP" dirty="0">
                <a:solidFill>
                  <a:schemeClr val="tx1"/>
                </a:solidFill>
                <a:highlight>
                  <a:srgbClr val="00FF00"/>
                </a:highlight>
              </a:rPr>
              <a:t>/</a:t>
            </a:r>
            <a:r>
              <a:rPr lang="en-US" altLang="ja-JP" dirty="0" err="1">
                <a:solidFill>
                  <a:schemeClr val="tx1"/>
                </a:solidFill>
                <a:highlight>
                  <a:srgbClr val="00FF00"/>
                </a:highlight>
              </a:rPr>
              <a:t>fajarjun</a:t>
            </a:r>
            <a:endParaRPr lang="en-US" altLang="ja-JP" dirty="0">
              <a:solidFill>
                <a:schemeClr val="tx1"/>
              </a:solidFill>
              <a:highlight>
                <a:srgbClr val="00FF00"/>
              </a:highlight>
            </a:endParaRPr>
          </a:p>
          <a:p>
            <a:r>
              <a:rPr lang="en-US" altLang="ja-JP" dirty="0" err="1">
                <a:solidFill>
                  <a:schemeClr val="tx1"/>
                </a:solidFill>
                <a:highlight>
                  <a:srgbClr val="00FF00"/>
                </a:highlight>
              </a:rPr>
              <a:t>twitter.com</a:t>
            </a:r>
            <a:r>
              <a:rPr lang="en-US" altLang="ja-JP" dirty="0">
                <a:solidFill>
                  <a:schemeClr val="tx1"/>
                </a:solidFill>
                <a:highlight>
                  <a:srgbClr val="00FF00"/>
                </a:highlight>
              </a:rPr>
              <a:t>/</a:t>
            </a:r>
            <a:r>
              <a:rPr lang="en-US" altLang="ja-JP" dirty="0" err="1">
                <a:solidFill>
                  <a:schemeClr val="tx1"/>
                </a:solidFill>
                <a:highlight>
                  <a:srgbClr val="00FF00"/>
                </a:highlight>
              </a:rPr>
              <a:t>fajarjun</a:t>
            </a:r>
            <a:endParaRPr lang="en-US" altLang="ja-JP" dirty="0">
              <a:solidFill>
                <a:schemeClr val="tx1"/>
              </a:solidFill>
              <a:highlight>
                <a:srgbClr val="00FF00"/>
              </a:highlight>
            </a:endParaRPr>
          </a:p>
          <a:p>
            <a:r>
              <a:rPr lang="en-US" altLang="ja-JP" dirty="0" err="1">
                <a:solidFill>
                  <a:schemeClr val="tx1"/>
                </a:solidFill>
                <a:highlight>
                  <a:srgbClr val="00FF00"/>
                </a:highlight>
              </a:rPr>
              <a:t>Instagram.comfajarjun</a:t>
            </a:r>
            <a:endParaRPr lang="en-US" altLang="ja-JP" dirty="0">
              <a:solidFill>
                <a:schemeClr val="tx1"/>
              </a:solidFill>
              <a:highlight>
                <a:srgbClr val="00FF00"/>
              </a:highlight>
            </a:endParaRPr>
          </a:p>
          <a:p>
            <a:pPr marL="0" indent="0">
              <a:buNone/>
            </a:pPr>
            <a:r>
              <a:rPr lang="en-US" altLang="ja-JP" dirty="0" err="1">
                <a:solidFill>
                  <a:schemeClr val="tx1"/>
                </a:solidFill>
                <a:highlight>
                  <a:srgbClr val="00FF00"/>
                </a:highlight>
              </a:rPr>
              <a:t>Bahan</a:t>
            </a:r>
            <a:r>
              <a:rPr lang="en-US" altLang="ja-JP" dirty="0">
                <a:solidFill>
                  <a:schemeClr val="tx1"/>
                </a:solidFill>
                <a:highlight>
                  <a:srgbClr val="00FF00"/>
                </a:highlight>
              </a:rPr>
              <a:t> Workshop KKI UMY, 26 </a:t>
            </a:r>
            <a:r>
              <a:rPr lang="en-US" altLang="ja-JP" dirty="0" err="1">
                <a:solidFill>
                  <a:schemeClr val="tx1"/>
                </a:solidFill>
                <a:highlight>
                  <a:srgbClr val="00FF00"/>
                </a:highlight>
              </a:rPr>
              <a:t>Februari</a:t>
            </a:r>
            <a:r>
              <a:rPr lang="en-US" altLang="ja-JP" dirty="0">
                <a:solidFill>
                  <a:schemeClr val="tx1"/>
                </a:solidFill>
                <a:highlight>
                  <a:srgbClr val="00FF00"/>
                </a:highlight>
              </a:rPr>
              <a:t> 2021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dirty="0"/>
              <a:t>Address:  </a:t>
            </a:r>
            <a:r>
              <a:rPr lang="en-US" altLang="ja-JP" dirty="0" err="1"/>
              <a:t>Perum</a:t>
            </a:r>
            <a:r>
              <a:rPr lang="en-US" altLang="ja-JP" dirty="0"/>
              <a:t> </a:t>
            </a:r>
            <a:r>
              <a:rPr lang="en-US" altLang="ja-JP" dirty="0" err="1"/>
              <a:t>Bumi</a:t>
            </a:r>
            <a:r>
              <a:rPr lang="en-US" altLang="ja-JP" dirty="0"/>
              <a:t> Citra Asri </a:t>
            </a:r>
          </a:p>
          <a:p>
            <a:r>
              <a:rPr lang="en-US" altLang="ja-JP" dirty="0"/>
              <a:t>B-11 </a:t>
            </a:r>
            <a:r>
              <a:rPr lang="en-US" altLang="ja-JP" dirty="0" err="1"/>
              <a:t>Jambidan</a:t>
            </a:r>
            <a:r>
              <a:rPr lang="en-US" altLang="ja-JP" dirty="0"/>
              <a:t>, </a:t>
            </a:r>
            <a:r>
              <a:rPr lang="en-US" altLang="ja-JP" dirty="0" err="1"/>
              <a:t>Banguntapan</a:t>
            </a:r>
            <a:r>
              <a:rPr lang="en-US" altLang="ja-JP" dirty="0"/>
              <a:t>, Bantul</a:t>
            </a:r>
          </a:p>
          <a:p>
            <a:r>
              <a:rPr lang="en-US" altLang="ja-JP" dirty="0"/>
              <a:t>Phone:  085866818889</a:t>
            </a:r>
          </a:p>
          <a:p>
            <a:r>
              <a:rPr lang="en-US" altLang="ja-JP" dirty="0"/>
              <a:t>E-mail: </a:t>
            </a:r>
            <a:r>
              <a:rPr lang="en-US" altLang="ja-JP" dirty="0" err="1"/>
              <a:t>fajarjun@umy.ac.id</a:t>
            </a:r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12" name="Picture 11" descr="garis um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88" y="6328346"/>
            <a:ext cx="12363235" cy="85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18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802"/>
    </mc:Choice>
    <mc:Fallback xmlns="">
      <p:transition advTm="480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9026" name="Picture 2">
            <a:extLst>
              <a:ext uri="{FF2B5EF4-FFF2-40B4-BE49-F238E27FC236}">
                <a16:creationId xmlns:a16="http://schemas.microsoft.com/office/drawing/2014/main" id="{1CAF0D16-9D87-A94C-BBB3-ED0FD44E850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7" t="25677" r="9337" b="19176"/>
          <a:stretch>
            <a:fillRect/>
          </a:stretch>
        </p:blipFill>
        <p:spPr>
          <a:xfrm>
            <a:off x="390267" y="1183035"/>
            <a:ext cx="10296395" cy="5463873"/>
          </a:xfrm>
          <a:noFill/>
        </p:spPr>
      </p:pic>
      <p:sp>
        <p:nvSpPr>
          <p:cNvPr id="43011" name="Rectangle 3">
            <a:extLst>
              <a:ext uri="{FF2B5EF4-FFF2-40B4-BE49-F238E27FC236}">
                <a16:creationId xmlns:a16="http://schemas.microsoft.com/office/drawing/2014/main" id="{248CDBFA-5741-DC49-9057-8B7B4B296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9781" y="314806"/>
            <a:ext cx="8791806" cy="104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lnSpc>
                <a:spcPct val="85000"/>
              </a:lnSpc>
            </a:pPr>
            <a:r>
              <a:rPr lang="en-GB" altLang="en-US" sz="2999" dirty="0">
                <a:solidFill>
                  <a:srgbClr val="FF0000"/>
                </a:solidFill>
                <a:highlight>
                  <a:srgbClr val="00FF00"/>
                </a:highlight>
                <a:latin typeface="Arial" panose="020B0604020202020204" pitchFamily="34" charset="0"/>
              </a:rPr>
              <a:t>Learn from the past : </a:t>
            </a:r>
          </a:p>
          <a:p>
            <a:pPr algn="r" eaLnBrk="1" hangingPunct="1">
              <a:lnSpc>
                <a:spcPct val="85000"/>
              </a:lnSpc>
            </a:pPr>
            <a:r>
              <a:rPr lang="en-GB" altLang="en-US" sz="2999" dirty="0">
                <a:solidFill>
                  <a:srgbClr val="FF0000"/>
                </a:solidFill>
                <a:highlight>
                  <a:srgbClr val="00FF00"/>
                </a:highlight>
                <a:latin typeface="Arial" panose="020B0604020202020204" pitchFamily="34" charset="0"/>
              </a:rPr>
              <a:t>The future will never be the same</a:t>
            </a:r>
          </a:p>
          <a:p>
            <a:pPr algn="r" eaLnBrk="1" hangingPunct="1">
              <a:lnSpc>
                <a:spcPct val="85000"/>
              </a:lnSpc>
            </a:pPr>
            <a:r>
              <a:rPr lang="en-GB" altLang="en-US" sz="2000" dirty="0" err="1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Sebuah</a:t>
            </a:r>
            <a:r>
              <a:rPr lang="en-GB" altLang="en-US" sz="2000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 </a:t>
            </a:r>
            <a:r>
              <a:rPr lang="en-GB" altLang="en-US" sz="2000" dirty="0" err="1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riset</a:t>
            </a:r>
            <a:r>
              <a:rPr lang="en-GB" altLang="en-US" sz="2000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 di  </a:t>
            </a:r>
            <a:r>
              <a:rPr lang="en-GB" altLang="en-US" sz="2000" dirty="0" err="1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tahun</a:t>
            </a:r>
            <a:r>
              <a:rPr lang="en-GB" altLang="en-US" sz="2000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 2006 </a:t>
            </a:r>
            <a:r>
              <a:rPr lang="en-GB" altLang="en-US" sz="2000" dirty="0" err="1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memprediksi</a:t>
            </a:r>
            <a:endParaRPr lang="en-US" altLang="en-US" sz="2000" dirty="0">
              <a:solidFill>
                <a:srgbClr val="FF0000"/>
              </a:solidFill>
              <a:highlight>
                <a:srgbClr val="FFFF00"/>
              </a:highlight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9149ED-9048-1F43-BC5A-D56655666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4695" y="5545930"/>
            <a:ext cx="1400023" cy="996817"/>
          </a:xfrm>
          <a:prstGeom prst="rect">
            <a:avLst/>
          </a:prstGeom>
        </p:spPr>
      </p:pic>
      <p:pic>
        <p:nvPicPr>
          <p:cNvPr id="5" name="Picture 4" descr="garis umy.png">
            <a:extLst>
              <a:ext uri="{FF2B5EF4-FFF2-40B4-BE49-F238E27FC236}">
                <a16:creationId xmlns:a16="http://schemas.microsoft.com/office/drawing/2014/main" id="{8AED82A9-B671-F846-91A9-B736C9FCBA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88" y="6328346"/>
            <a:ext cx="12363235" cy="85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2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Prototyping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ja-JP" dirty="0" err="1"/>
              <a:t>Komunikasi</a:t>
            </a:r>
            <a:r>
              <a:rPr lang="en-US" altLang="ja-JP" dirty="0"/>
              <a:t> </a:t>
            </a:r>
            <a:r>
              <a:rPr lang="en-US" altLang="ja-JP" dirty="0" err="1"/>
              <a:t>satu</a:t>
            </a:r>
            <a:r>
              <a:rPr lang="en-US" altLang="ja-JP" dirty="0"/>
              <a:t> </a:t>
            </a:r>
            <a:r>
              <a:rPr lang="en-US" altLang="ja-JP" dirty="0" err="1"/>
              <a:t>arah</a:t>
            </a:r>
            <a:r>
              <a:rPr lang="en-US" altLang="ja-JP" dirty="0"/>
              <a:t>, </a:t>
            </a:r>
            <a:r>
              <a:rPr lang="en-US" altLang="ja-JP" dirty="0" err="1"/>
              <a:t>terlembaga</a:t>
            </a:r>
            <a:r>
              <a:rPr lang="en-US" altLang="ja-JP" dirty="0"/>
              <a:t>, </a:t>
            </a:r>
            <a:r>
              <a:rPr lang="en-US" altLang="ja-JP" dirty="0" err="1"/>
              <a:t>institusi</a:t>
            </a:r>
            <a:r>
              <a:rPr lang="en-US" altLang="ja-JP" dirty="0"/>
              <a:t> media </a:t>
            </a:r>
            <a:r>
              <a:rPr lang="en-US" altLang="ja-JP" dirty="0" err="1"/>
              <a:t>kuat</a:t>
            </a:r>
            <a:r>
              <a:rPr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Test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US" altLang="ja-JP" dirty="0" err="1"/>
              <a:t>Komunikasi</a:t>
            </a:r>
            <a:r>
              <a:rPr lang="en-US" altLang="ja-JP" dirty="0"/>
              <a:t> </a:t>
            </a:r>
            <a:r>
              <a:rPr lang="en-US" altLang="ja-JP" dirty="0" err="1"/>
              <a:t>dua</a:t>
            </a:r>
            <a:r>
              <a:rPr lang="en-US" altLang="ja-JP" dirty="0"/>
              <a:t> </a:t>
            </a:r>
            <a:r>
              <a:rPr lang="en-US" altLang="ja-JP" dirty="0" err="1"/>
              <a:t>arah</a:t>
            </a:r>
            <a:r>
              <a:rPr lang="en-US" altLang="ja-JP" dirty="0"/>
              <a:t>, </a:t>
            </a:r>
            <a:r>
              <a:rPr lang="en-US" altLang="ja-JP" dirty="0" err="1"/>
              <a:t>interaktif</a:t>
            </a:r>
            <a:r>
              <a:rPr lang="en-US" altLang="ja-JP" dirty="0"/>
              <a:t>, </a:t>
            </a:r>
            <a:r>
              <a:rPr lang="en-US" altLang="ja-JP" dirty="0" err="1"/>
              <a:t>konvergensi</a:t>
            </a:r>
            <a:r>
              <a:rPr lang="en-US" altLang="ja-JP" dirty="0"/>
              <a:t> </a:t>
            </a:r>
            <a:endParaRPr lang="ja-JP" altLang="en-US" dirty="0"/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2918A3F-ADFF-5142-81AB-1BFD19E88FF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4760" b="14760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961541E-B325-114F-A5C5-AA1329B9C40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/>
          <a:srcRect t="16999" b="16999"/>
          <a:stretch>
            <a:fillRect/>
          </a:stretch>
        </p:blipFill>
        <p:spPr/>
      </p:pic>
      <p:sp>
        <p:nvSpPr>
          <p:cNvPr id="13" name="Rounded Rectangle 12"/>
          <p:cNvSpPr/>
          <p:nvPr/>
        </p:nvSpPr>
        <p:spPr>
          <a:xfrm>
            <a:off x="914905" y="2499992"/>
            <a:ext cx="2496085" cy="683689"/>
          </a:xfrm>
          <a:prstGeom prst="round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 dirty="0"/>
          </a:p>
        </p:txBody>
      </p:sp>
      <p:sp>
        <p:nvSpPr>
          <p:cNvPr id="14" name="Text Placeholder 8"/>
          <p:cNvSpPr txBox="1">
            <a:spLocks/>
          </p:cNvSpPr>
          <p:nvPr/>
        </p:nvSpPr>
        <p:spPr>
          <a:xfrm>
            <a:off x="1009085" y="2614350"/>
            <a:ext cx="2287992" cy="407620"/>
          </a:xfrm>
          <a:prstGeom prst="rect">
            <a:avLst/>
          </a:prstGeom>
        </p:spPr>
        <p:txBody>
          <a:bodyPr vert="horz" lIns="60951" tIns="30475" rIns="60951" bIns="30475" numCol="1" rtlCol="0" anchor="ctr">
            <a:normAutofit/>
          </a:bodyPr>
          <a:lstStyle>
            <a:lvl1pPr marL="0" indent="0" algn="ctr" defTabSz="1371417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kumimoji="1" sz="2800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67" dirty="0"/>
              <a:t>Old Media</a:t>
            </a:r>
            <a:endParaRPr lang="ja-JP" altLang="en-US" sz="1867" dirty="0"/>
          </a:p>
        </p:txBody>
      </p:sp>
      <p:sp>
        <p:nvSpPr>
          <p:cNvPr id="15" name="Rounded Rectangle 14"/>
          <p:cNvSpPr/>
          <p:nvPr/>
        </p:nvSpPr>
        <p:spPr>
          <a:xfrm>
            <a:off x="6084940" y="3667956"/>
            <a:ext cx="2496085" cy="683689"/>
          </a:xfrm>
          <a:prstGeom prst="round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16" name="Text Placeholder 8"/>
          <p:cNvSpPr txBox="1">
            <a:spLocks/>
          </p:cNvSpPr>
          <p:nvPr/>
        </p:nvSpPr>
        <p:spPr>
          <a:xfrm>
            <a:off x="6179121" y="3782314"/>
            <a:ext cx="2287992" cy="407620"/>
          </a:xfrm>
          <a:prstGeom prst="rect">
            <a:avLst/>
          </a:prstGeom>
        </p:spPr>
        <p:txBody>
          <a:bodyPr vert="horz" lIns="60951" tIns="30475" rIns="60951" bIns="30475" numCol="1" rtlCol="0" anchor="ctr">
            <a:normAutofit/>
          </a:bodyPr>
          <a:lstStyle>
            <a:lvl1pPr marL="0" indent="0" algn="ctr" defTabSz="1371417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kumimoji="1" sz="2800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67" dirty="0"/>
              <a:t>New Media</a:t>
            </a:r>
            <a:endParaRPr lang="ja-JP" altLang="en-US" sz="1867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-270372" y="3432265"/>
            <a:ext cx="12454071" cy="0"/>
          </a:xfrm>
          <a:prstGeom prst="line">
            <a:avLst/>
          </a:prstGeom>
          <a:ln w="38100" cmpd="sng">
            <a:solidFill>
              <a:srgbClr val="0B38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2067902" y="3332119"/>
            <a:ext cx="208895" cy="20889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 dirty="0"/>
          </a:p>
        </p:txBody>
      </p:sp>
      <p:sp>
        <p:nvSpPr>
          <p:cNvPr id="19" name="Oval 18"/>
          <p:cNvSpPr/>
          <p:nvPr/>
        </p:nvSpPr>
        <p:spPr>
          <a:xfrm>
            <a:off x="7204953" y="3334762"/>
            <a:ext cx="208895" cy="20889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 dirty="0"/>
          </a:p>
        </p:txBody>
      </p:sp>
      <p:pic>
        <p:nvPicPr>
          <p:cNvPr id="20" name="Picture 19" descr="garis umy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32" y="6327899"/>
            <a:ext cx="12361327" cy="85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577594"/>
      </p:ext>
    </p:extLst>
  </p:cSld>
  <p:clrMapOvr>
    <a:masterClrMapping/>
  </p:clrMapOvr>
  <p:transition spd="slow" advTm="7905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6151301" y="3123471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FFFF"/>
                </a:solidFill>
              </a:rPr>
              <a:t>3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158243" y="2066893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7" name="Oval 26"/>
          <p:cNvSpPr/>
          <p:nvPr/>
        </p:nvSpPr>
        <p:spPr>
          <a:xfrm>
            <a:off x="6155213" y="4190901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8" name="Oval 27"/>
          <p:cNvSpPr/>
          <p:nvPr/>
        </p:nvSpPr>
        <p:spPr>
          <a:xfrm>
            <a:off x="6159125" y="5247481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5" name="Oval 4"/>
          <p:cNvSpPr/>
          <p:nvPr/>
        </p:nvSpPr>
        <p:spPr>
          <a:xfrm>
            <a:off x="6165185" y="1032018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4" name="Rectangle 23"/>
          <p:cNvSpPr/>
          <p:nvPr/>
        </p:nvSpPr>
        <p:spPr>
          <a:xfrm>
            <a:off x="941" y="1059"/>
            <a:ext cx="4134819" cy="6855884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926153" y="1335899"/>
            <a:ext cx="3368666" cy="402713"/>
          </a:xfrm>
        </p:spPr>
        <p:txBody>
          <a:bodyPr>
            <a:normAutofit/>
          </a:bodyPr>
          <a:lstStyle/>
          <a:p>
            <a:r>
              <a:rPr kumimoji="1" lang="en-US" altLang="ja-JP" sz="1400" dirty="0" err="1"/>
              <a:t>Respon</a:t>
            </a:r>
            <a:r>
              <a:rPr kumimoji="1" lang="en-US" altLang="ja-JP" sz="1400" dirty="0"/>
              <a:t> </a:t>
            </a:r>
            <a:r>
              <a:rPr kumimoji="1" lang="en-US" altLang="ja-JP" sz="1400" dirty="0" err="1"/>
              <a:t>pengguna</a:t>
            </a:r>
            <a:endParaRPr kumimoji="1" lang="ja-JP" altLang="en-US" sz="1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 err="1"/>
              <a:t>Interaktivity</a:t>
            </a:r>
            <a:endParaRPr kumimoji="1" lang="ja-JP" alt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926153" y="2398128"/>
            <a:ext cx="3368666" cy="402713"/>
          </a:xfrm>
        </p:spPr>
        <p:txBody>
          <a:bodyPr>
            <a:normAutofit/>
          </a:bodyPr>
          <a:lstStyle/>
          <a:p>
            <a:r>
              <a:rPr lang="en-US" altLang="ja-JP" sz="1400" dirty="0"/>
              <a:t>Sense of social contact</a:t>
            </a:r>
            <a:endParaRPr kumimoji="1" lang="ja-JP" altLang="en-US" sz="1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Social presence</a:t>
            </a:r>
            <a:endParaRPr kumimoji="1" lang="ja-JP" alt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6926153" y="3460357"/>
            <a:ext cx="3368666" cy="302843"/>
          </a:xfrm>
        </p:spPr>
        <p:txBody>
          <a:bodyPr>
            <a:normAutofit fontScale="55000" lnSpcReduction="20000"/>
          </a:bodyPr>
          <a:lstStyle/>
          <a:p>
            <a:r>
              <a:rPr kumimoji="1" lang="en-US" altLang="ja-JP" dirty="0" err="1"/>
              <a:t>Pengguna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mengisi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konten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dirty="0"/>
              <a:t>Autonomy</a:t>
            </a:r>
            <a:endParaRPr kumimoji="1" lang="ja-JP" alt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3"/>
          </p:nvPr>
        </p:nvSpPr>
        <p:spPr>
          <a:xfrm>
            <a:off x="6926153" y="4522585"/>
            <a:ext cx="3368666" cy="302843"/>
          </a:xfrm>
        </p:spPr>
        <p:txBody>
          <a:bodyPr>
            <a:normAutofit fontScale="55000" lnSpcReduction="20000"/>
          </a:bodyPr>
          <a:lstStyle/>
          <a:p>
            <a:r>
              <a:rPr kumimoji="1" lang="en-US" altLang="ja-JP" dirty="0" err="1"/>
              <a:t>Digunakan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untuk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hiburan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dirty="0"/>
              <a:t>Playfulness</a:t>
            </a:r>
            <a:endParaRPr kumimoji="1" lang="ja-JP" alt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6"/>
          </p:nvPr>
        </p:nvSpPr>
        <p:spPr>
          <a:xfrm>
            <a:off x="6926153" y="5584814"/>
            <a:ext cx="3368666" cy="302843"/>
          </a:xfrm>
        </p:spPr>
        <p:txBody>
          <a:bodyPr>
            <a:normAutofit fontScale="55000" lnSpcReduction="20000"/>
          </a:bodyPr>
          <a:lstStyle/>
          <a:p>
            <a:r>
              <a:rPr kumimoji="1" lang="en-US" altLang="ja-JP" dirty="0"/>
              <a:t>Isi dan </a:t>
            </a:r>
            <a:r>
              <a:rPr kumimoji="1" lang="en-US" altLang="ja-JP" dirty="0" err="1"/>
              <a:t>penggunaan</a:t>
            </a:r>
            <a:r>
              <a:rPr kumimoji="1" lang="en-US" altLang="ja-JP" dirty="0"/>
              <a:t> media </a:t>
            </a:r>
            <a:r>
              <a:rPr kumimoji="1" lang="en-US" altLang="ja-JP" dirty="0" err="1"/>
              <a:t>bersifat</a:t>
            </a:r>
            <a:r>
              <a:rPr kumimoji="1" lang="en-US" altLang="ja-JP" dirty="0"/>
              <a:t> </a:t>
            </a:r>
            <a:r>
              <a:rPr kumimoji="1" lang="en-US" altLang="ja-JP"/>
              <a:t>unik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dirty="0"/>
              <a:t>Personalization</a:t>
            </a:r>
            <a:endParaRPr kumimoji="1" lang="ja-JP" altLang="en-US" dirty="0"/>
          </a:p>
        </p:txBody>
      </p:sp>
      <p:pic>
        <p:nvPicPr>
          <p:cNvPr id="29" name="Picture 28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32" y="6327899"/>
            <a:ext cx="12361327" cy="851527"/>
          </a:xfrm>
          <a:prstGeom prst="rect">
            <a:avLst/>
          </a:prstGeom>
        </p:spPr>
      </p:pic>
      <p:sp>
        <p:nvSpPr>
          <p:cNvPr id="32" name="Title 4"/>
          <p:cNvSpPr>
            <a:spLocks noGrp="1"/>
          </p:cNvSpPr>
          <p:nvPr>
            <p:ph type="title"/>
          </p:nvPr>
        </p:nvSpPr>
        <p:spPr>
          <a:xfrm>
            <a:off x="480903" y="2638146"/>
            <a:ext cx="3231607" cy="1036235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New Media Character </a:t>
            </a:r>
            <a:endParaRPr kumimoji="1" lang="ja-JP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1F866C-6F85-3046-863F-1B5017EDA532}"/>
              </a:ext>
            </a:extLst>
          </p:cNvPr>
          <p:cNvSpPr txBox="1"/>
          <p:nvPr/>
        </p:nvSpPr>
        <p:spPr>
          <a:xfrm>
            <a:off x="7653628" y="1558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31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6151301" y="3123471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FFFF"/>
                </a:solidFill>
              </a:rPr>
              <a:t>3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158243" y="2066893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7" name="Oval 26"/>
          <p:cNvSpPr/>
          <p:nvPr/>
        </p:nvSpPr>
        <p:spPr>
          <a:xfrm>
            <a:off x="6155213" y="4190901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8" name="Oval 27"/>
          <p:cNvSpPr/>
          <p:nvPr/>
        </p:nvSpPr>
        <p:spPr>
          <a:xfrm>
            <a:off x="6159125" y="5247481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5" name="Oval 4"/>
          <p:cNvSpPr/>
          <p:nvPr/>
        </p:nvSpPr>
        <p:spPr>
          <a:xfrm>
            <a:off x="6165185" y="1032018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4" name="Rectangle 23"/>
          <p:cNvSpPr/>
          <p:nvPr/>
        </p:nvSpPr>
        <p:spPr>
          <a:xfrm>
            <a:off x="941" y="1059"/>
            <a:ext cx="4134819" cy="6855884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926153" y="1335899"/>
            <a:ext cx="3554903" cy="682535"/>
          </a:xfrm>
        </p:spPr>
        <p:txBody>
          <a:bodyPr>
            <a:normAutofit/>
          </a:bodyPr>
          <a:lstStyle/>
          <a:p>
            <a:r>
              <a:rPr kumimoji="1" lang="en-US" altLang="ja-JP" sz="1600" dirty="0" err="1">
                <a:highlight>
                  <a:srgbClr val="FFFF00"/>
                </a:highlight>
              </a:rPr>
              <a:t>Kemunculan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i="1" dirty="0">
                <a:highlight>
                  <a:srgbClr val="FFFF00"/>
                </a:highlight>
              </a:rPr>
              <a:t>mobile journalism</a:t>
            </a:r>
            <a:endParaRPr kumimoji="1" lang="ja-JP" altLang="en-US" sz="1600" i="1" dirty="0">
              <a:highlight>
                <a:srgbClr val="FFFF00"/>
              </a:highlight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b="1" dirty="0" err="1"/>
              <a:t>Mekanisme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Produksi</a:t>
            </a:r>
            <a:r>
              <a:rPr kumimoji="1" lang="en-US" altLang="ja-JP" b="1" dirty="0"/>
              <a:t> yang </a:t>
            </a:r>
            <a:r>
              <a:rPr kumimoji="1" lang="en-US" altLang="ja-JP" b="1" dirty="0" err="1"/>
              <a:t>Berubah</a:t>
            </a:r>
            <a:endParaRPr kumimoji="1" lang="ja-JP" altLang="en-US" b="1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926153" y="2398127"/>
            <a:ext cx="3554903" cy="604375"/>
          </a:xfrm>
        </p:spPr>
        <p:txBody>
          <a:bodyPr>
            <a:normAutofit/>
          </a:bodyPr>
          <a:lstStyle/>
          <a:p>
            <a:r>
              <a:rPr lang="en-US" altLang="ja-JP" sz="1800" dirty="0" err="1">
                <a:highlight>
                  <a:srgbClr val="FFFF00"/>
                </a:highlight>
              </a:rPr>
              <a:t>Munculnya</a:t>
            </a:r>
            <a:r>
              <a:rPr lang="en-US" altLang="ja-JP" sz="1800" dirty="0">
                <a:highlight>
                  <a:srgbClr val="FFFF00"/>
                </a:highlight>
              </a:rPr>
              <a:t> </a:t>
            </a:r>
            <a:r>
              <a:rPr lang="en-US" altLang="ja-JP" sz="1800" i="1" dirty="0">
                <a:highlight>
                  <a:srgbClr val="FFFF00"/>
                </a:highlight>
              </a:rPr>
              <a:t>digital native</a:t>
            </a:r>
            <a:endParaRPr kumimoji="1" lang="ja-JP" altLang="en-US" sz="1800" i="1" dirty="0">
              <a:highlight>
                <a:srgbClr val="FFFF00"/>
              </a:highlight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b="1" dirty="0" err="1"/>
              <a:t>Audiens</a:t>
            </a:r>
            <a:r>
              <a:rPr kumimoji="1" lang="en-US" altLang="ja-JP" b="1" dirty="0"/>
              <a:t> yang </a:t>
            </a:r>
            <a:r>
              <a:rPr kumimoji="1" lang="en-US" altLang="ja-JP" b="1" dirty="0" err="1"/>
              <a:t>Berubah</a:t>
            </a:r>
            <a:endParaRPr kumimoji="1" lang="ja-JP" altLang="en-US" b="1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6926154" y="3460356"/>
            <a:ext cx="3250151" cy="533473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1600" dirty="0" err="1">
                <a:highlight>
                  <a:srgbClr val="FFFF00"/>
                </a:highlight>
              </a:rPr>
              <a:t>Jurnalisme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warga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dalam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i="1" dirty="0">
                <a:highlight>
                  <a:srgbClr val="FFFF00"/>
                </a:highlight>
              </a:rPr>
              <a:t>User Generated Content</a:t>
            </a:r>
            <a:endParaRPr kumimoji="1" lang="ja-JP" altLang="en-US" sz="1600" i="1">
              <a:highlight>
                <a:srgbClr val="FFFF00"/>
              </a:highlight>
            </a:endParaRPr>
          </a:p>
          <a:p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b="1" dirty="0" err="1"/>
              <a:t>Kolaborasi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menjadi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Kunci</a:t>
            </a:r>
            <a:endParaRPr kumimoji="1" lang="ja-JP" altLang="en-US" b="1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3"/>
          </p:nvPr>
        </p:nvSpPr>
        <p:spPr>
          <a:xfrm>
            <a:off x="6926153" y="4522585"/>
            <a:ext cx="3554903" cy="340371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err="1">
                <a:highlight>
                  <a:srgbClr val="FFFF00"/>
                </a:highlight>
              </a:rPr>
              <a:t>Institusi</a:t>
            </a:r>
            <a:r>
              <a:rPr kumimoji="1" lang="en-US" altLang="ja-JP" dirty="0">
                <a:highlight>
                  <a:srgbClr val="FFFF00"/>
                </a:highlight>
              </a:rPr>
              <a:t> media vs </a:t>
            </a:r>
            <a:r>
              <a:rPr kumimoji="1" lang="en-US" altLang="ja-JP" dirty="0" err="1">
                <a:highlight>
                  <a:srgbClr val="FFFF00"/>
                </a:highlight>
              </a:rPr>
              <a:t>individu</a:t>
            </a:r>
            <a:endParaRPr kumimoji="1" lang="ja-JP" altLang="en-US" dirty="0">
              <a:highlight>
                <a:srgbClr val="FFFF00"/>
              </a:highlight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b="1" dirty="0" err="1"/>
              <a:t>Kompetisi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Asimetris</a:t>
            </a:r>
            <a:endParaRPr kumimoji="1" lang="ja-JP" altLang="en-US" b="1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6"/>
          </p:nvPr>
        </p:nvSpPr>
        <p:spPr>
          <a:xfrm>
            <a:off x="6926152" y="5584814"/>
            <a:ext cx="3554903" cy="606980"/>
          </a:xfrm>
        </p:spPr>
        <p:txBody>
          <a:bodyPr>
            <a:normAutofit fontScale="55000" lnSpcReduction="20000"/>
          </a:bodyPr>
          <a:lstStyle/>
          <a:p>
            <a:r>
              <a:rPr kumimoji="1" lang="en-US" altLang="ja-JP" dirty="0">
                <a:highlight>
                  <a:srgbClr val="FFFF00"/>
                </a:highlight>
              </a:rPr>
              <a:t>UU No.32/2002 </a:t>
            </a:r>
            <a:r>
              <a:rPr kumimoji="1" lang="en-US" altLang="ja-JP" dirty="0" err="1">
                <a:highlight>
                  <a:srgbClr val="FFFF00"/>
                </a:highlight>
              </a:rPr>
              <a:t>tentang</a:t>
            </a:r>
            <a:r>
              <a:rPr kumimoji="1" lang="en-US" altLang="ja-JP" dirty="0">
                <a:highlight>
                  <a:srgbClr val="FFFF00"/>
                </a:highlight>
              </a:rPr>
              <a:t> </a:t>
            </a:r>
            <a:r>
              <a:rPr kumimoji="1" lang="en-US" altLang="ja-JP" dirty="0" err="1">
                <a:highlight>
                  <a:srgbClr val="FFFF00"/>
                </a:highlight>
              </a:rPr>
              <a:t>Penyiaran</a:t>
            </a:r>
            <a:r>
              <a:rPr kumimoji="1" lang="en-US" altLang="ja-JP" dirty="0">
                <a:highlight>
                  <a:srgbClr val="FFFF00"/>
                </a:highlight>
              </a:rPr>
              <a:t> </a:t>
            </a:r>
            <a:r>
              <a:rPr kumimoji="1" lang="en-US" altLang="ja-JP" dirty="0" err="1">
                <a:highlight>
                  <a:srgbClr val="FFFF00"/>
                </a:highlight>
              </a:rPr>
              <a:t>tidak</a:t>
            </a:r>
            <a:r>
              <a:rPr kumimoji="1" lang="en-US" altLang="ja-JP" dirty="0">
                <a:highlight>
                  <a:srgbClr val="FFFF00"/>
                </a:highlight>
              </a:rPr>
              <a:t> </a:t>
            </a:r>
            <a:r>
              <a:rPr kumimoji="1" lang="en-US" altLang="ja-JP" dirty="0" err="1">
                <a:highlight>
                  <a:srgbClr val="FFFF00"/>
                </a:highlight>
              </a:rPr>
              <a:t>bisa</a:t>
            </a:r>
            <a:r>
              <a:rPr kumimoji="1" lang="en-US" altLang="ja-JP" dirty="0">
                <a:highlight>
                  <a:srgbClr val="FFFF00"/>
                </a:highlight>
              </a:rPr>
              <a:t> </a:t>
            </a:r>
            <a:r>
              <a:rPr kumimoji="1" lang="en-US" altLang="ja-JP" dirty="0" err="1">
                <a:highlight>
                  <a:srgbClr val="FFFF00"/>
                </a:highlight>
              </a:rPr>
              <a:t>mengatur</a:t>
            </a:r>
            <a:r>
              <a:rPr kumimoji="1" lang="en-US" altLang="ja-JP" dirty="0">
                <a:highlight>
                  <a:srgbClr val="FFFF00"/>
                </a:highlight>
              </a:rPr>
              <a:t> </a:t>
            </a:r>
            <a:r>
              <a:rPr kumimoji="1" lang="en-US" altLang="ja-JP" dirty="0" err="1">
                <a:highlight>
                  <a:srgbClr val="FFFF00"/>
                </a:highlight>
              </a:rPr>
              <a:t>konten</a:t>
            </a:r>
            <a:r>
              <a:rPr kumimoji="1" lang="en-US" altLang="ja-JP" dirty="0">
                <a:highlight>
                  <a:srgbClr val="FFFF00"/>
                </a:highlight>
              </a:rPr>
              <a:t> di media digital</a:t>
            </a:r>
            <a:endParaRPr kumimoji="1" lang="ja-JP" altLang="en-US" dirty="0">
              <a:highlight>
                <a:srgbClr val="FFFF00"/>
              </a:highlight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b="1" dirty="0" err="1"/>
              <a:t>Regulasi</a:t>
            </a:r>
            <a:r>
              <a:rPr kumimoji="1" lang="en-US" altLang="ja-JP" b="1" dirty="0"/>
              <a:t> yang </a:t>
            </a:r>
            <a:r>
              <a:rPr kumimoji="1" lang="en-US" altLang="ja-JP" b="1" dirty="0" err="1"/>
              <a:t>Tidak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Menjangkau</a:t>
            </a:r>
            <a:endParaRPr kumimoji="1" lang="ja-JP" altLang="en-US" b="1" dirty="0"/>
          </a:p>
        </p:txBody>
      </p:sp>
      <p:pic>
        <p:nvPicPr>
          <p:cNvPr id="29" name="Picture 28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32" y="6327899"/>
            <a:ext cx="12361327" cy="851527"/>
          </a:xfrm>
          <a:prstGeom prst="rect">
            <a:avLst/>
          </a:prstGeom>
        </p:spPr>
      </p:pic>
      <p:sp>
        <p:nvSpPr>
          <p:cNvPr id="32" name="Title 4"/>
          <p:cNvSpPr>
            <a:spLocks noGrp="1"/>
          </p:cNvSpPr>
          <p:nvPr>
            <p:ph type="title"/>
          </p:nvPr>
        </p:nvSpPr>
        <p:spPr>
          <a:xfrm>
            <a:off x="480903" y="2638146"/>
            <a:ext cx="3231607" cy="103623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/>
              <a:t>Jurnalisme</a:t>
            </a:r>
            <a:r>
              <a:rPr kumimoji="1" lang="en-US" altLang="ja-JP" dirty="0"/>
              <a:t> di Era Digital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72611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6151301" y="3123471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FFFF"/>
                </a:solidFill>
              </a:rPr>
              <a:t>3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158243" y="2066893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7" name="Oval 26"/>
          <p:cNvSpPr/>
          <p:nvPr/>
        </p:nvSpPr>
        <p:spPr>
          <a:xfrm>
            <a:off x="6155213" y="4190901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8" name="Oval 27"/>
          <p:cNvSpPr/>
          <p:nvPr/>
        </p:nvSpPr>
        <p:spPr>
          <a:xfrm>
            <a:off x="6159125" y="5247481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5" name="Oval 4"/>
          <p:cNvSpPr/>
          <p:nvPr/>
        </p:nvSpPr>
        <p:spPr>
          <a:xfrm>
            <a:off x="6165185" y="1032018"/>
            <a:ext cx="564315" cy="564315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4" name="Rectangle 23"/>
          <p:cNvSpPr/>
          <p:nvPr/>
        </p:nvSpPr>
        <p:spPr>
          <a:xfrm>
            <a:off x="941" y="1059"/>
            <a:ext cx="4134819" cy="6855884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926153" y="1335899"/>
            <a:ext cx="3554903" cy="682535"/>
          </a:xfrm>
        </p:spPr>
        <p:txBody>
          <a:bodyPr>
            <a:normAutofit/>
          </a:bodyPr>
          <a:lstStyle/>
          <a:p>
            <a:r>
              <a:rPr kumimoji="1" lang="en-US" altLang="ja-JP" sz="1600" dirty="0" err="1">
                <a:highlight>
                  <a:srgbClr val="FFFF00"/>
                </a:highlight>
              </a:rPr>
              <a:t>Kemunculan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i="1" dirty="0">
                <a:highlight>
                  <a:srgbClr val="FFFF00"/>
                </a:highlight>
              </a:rPr>
              <a:t>mobile journalism</a:t>
            </a:r>
            <a:endParaRPr kumimoji="1" lang="ja-JP" altLang="en-US" sz="1600" i="1" dirty="0">
              <a:highlight>
                <a:srgbClr val="FFFF00"/>
              </a:highlight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b="1" dirty="0" err="1"/>
              <a:t>Lebih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mudah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melalukan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produksi</a:t>
            </a:r>
            <a:endParaRPr kumimoji="1" lang="ja-JP" altLang="en-US" b="1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926153" y="2398127"/>
            <a:ext cx="3554903" cy="604375"/>
          </a:xfrm>
        </p:spPr>
        <p:txBody>
          <a:bodyPr>
            <a:normAutofit/>
          </a:bodyPr>
          <a:lstStyle/>
          <a:p>
            <a:r>
              <a:rPr lang="en-US" altLang="ja-JP" sz="1800" dirty="0" err="1">
                <a:highlight>
                  <a:srgbClr val="FFFF00"/>
                </a:highlight>
              </a:rPr>
              <a:t>Munculnya</a:t>
            </a:r>
            <a:r>
              <a:rPr lang="en-US" altLang="ja-JP" sz="1800" dirty="0">
                <a:highlight>
                  <a:srgbClr val="FFFF00"/>
                </a:highlight>
              </a:rPr>
              <a:t> </a:t>
            </a:r>
            <a:r>
              <a:rPr lang="en-US" altLang="ja-JP" sz="1800" i="1" dirty="0">
                <a:highlight>
                  <a:srgbClr val="FFFF00"/>
                </a:highlight>
              </a:rPr>
              <a:t>digital native</a:t>
            </a:r>
            <a:endParaRPr kumimoji="1" lang="ja-JP" altLang="en-US" sz="1800" i="1" dirty="0">
              <a:highlight>
                <a:srgbClr val="FFFF00"/>
              </a:highlight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b="1" dirty="0" err="1"/>
              <a:t>Lebih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Memahami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Audiens</a:t>
            </a:r>
            <a:endParaRPr kumimoji="1" lang="ja-JP" altLang="en-US" b="1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6926154" y="3460356"/>
            <a:ext cx="3250151" cy="533473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1600" dirty="0" err="1">
                <a:highlight>
                  <a:srgbClr val="FFFF00"/>
                </a:highlight>
              </a:rPr>
              <a:t>Jurnalisme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warga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dalam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i="1" dirty="0">
                <a:highlight>
                  <a:srgbClr val="FFFF00"/>
                </a:highlight>
              </a:rPr>
              <a:t>User Generated Content</a:t>
            </a:r>
            <a:endParaRPr kumimoji="1" lang="ja-JP" altLang="en-US" sz="1600" i="1">
              <a:highlight>
                <a:srgbClr val="FFFF00"/>
              </a:highlight>
            </a:endParaRPr>
          </a:p>
          <a:p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b="1" dirty="0" err="1"/>
              <a:t>Perlu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Melibatkan</a:t>
            </a:r>
            <a:r>
              <a:rPr kumimoji="1" lang="en-US" altLang="ja-JP" b="1" dirty="0"/>
              <a:t> </a:t>
            </a:r>
            <a:r>
              <a:rPr kumimoji="1" lang="en-US" altLang="ja-JP" b="1" dirty="0" err="1"/>
              <a:t>Mahasiswa</a:t>
            </a:r>
            <a:r>
              <a:rPr kumimoji="1" lang="en-US" altLang="ja-JP" b="1" dirty="0"/>
              <a:t> Lain</a:t>
            </a:r>
            <a:endParaRPr kumimoji="1" lang="ja-JP" altLang="en-US" b="1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3"/>
          </p:nvPr>
        </p:nvSpPr>
        <p:spPr>
          <a:xfrm>
            <a:off x="6926153" y="4522585"/>
            <a:ext cx="3667824" cy="402394"/>
          </a:xfrm>
        </p:spPr>
        <p:txBody>
          <a:bodyPr>
            <a:noAutofit/>
          </a:bodyPr>
          <a:lstStyle/>
          <a:p>
            <a:r>
              <a:rPr kumimoji="1" lang="en-US" altLang="ja-JP" sz="1300" dirty="0">
                <a:highlight>
                  <a:srgbClr val="FFFF00"/>
                </a:highlight>
              </a:rPr>
              <a:t>Pers </a:t>
            </a:r>
            <a:r>
              <a:rPr kumimoji="1" lang="en-US" altLang="ja-JP" sz="1300" dirty="0" err="1">
                <a:highlight>
                  <a:srgbClr val="FFFF00"/>
                </a:highlight>
              </a:rPr>
              <a:t>mahasiswa</a:t>
            </a:r>
            <a:r>
              <a:rPr kumimoji="1" lang="en-US" altLang="ja-JP" sz="1300" dirty="0">
                <a:highlight>
                  <a:srgbClr val="FFFF00"/>
                </a:highlight>
              </a:rPr>
              <a:t> </a:t>
            </a:r>
            <a:r>
              <a:rPr kumimoji="1" lang="en-US" altLang="ja-JP" sz="1300" dirty="0" err="1">
                <a:highlight>
                  <a:srgbClr val="FFFF00"/>
                </a:highlight>
              </a:rPr>
              <a:t>dalam</a:t>
            </a:r>
            <a:r>
              <a:rPr kumimoji="1" lang="en-US" altLang="ja-JP" sz="1300" dirty="0">
                <a:highlight>
                  <a:srgbClr val="FFFF00"/>
                </a:highlight>
              </a:rPr>
              <a:t> </a:t>
            </a:r>
            <a:r>
              <a:rPr kumimoji="1" lang="en-US" altLang="ja-JP" sz="1300" dirty="0" err="1">
                <a:highlight>
                  <a:srgbClr val="FFFF00"/>
                </a:highlight>
              </a:rPr>
              <a:t>beragam</a:t>
            </a:r>
            <a:r>
              <a:rPr kumimoji="1" lang="en-US" altLang="ja-JP" sz="1300" dirty="0">
                <a:highlight>
                  <a:srgbClr val="FFFF00"/>
                </a:highlight>
              </a:rPr>
              <a:t> </a:t>
            </a:r>
            <a:r>
              <a:rPr kumimoji="1" lang="en-US" altLang="ja-JP" sz="1300" dirty="0" err="1">
                <a:highlight>
                  <a:srgbClr val="FFFF00"/>
                </a:highlight>
              </a:rPr>
              <a:t>bentuk</a:t>
            </a:r>
            <a:r>
              <a:rPr kumimoji="1" lang="en-US" altLang="ja-JP" sz="1300" dirty="0">
                <a:highlight>
                  <a:srgbClr val="FFFF00"/>
                </a:highlight>
              </a:rPr>
              <a:t> : </a:t>
            </a:r>
            <a:r>
              <a:rPr kumimoji="1" lang="en-US" altLang="ja-JP" sz="1300" dirty="0" err="1">
                <a:highlight>
                  <a:srgbClr val="FFFF00"/>
                </a:highlight>
              </a:rPr>
              <a:t>teks</a:t>
            </a:r>
            <a:r>
              <a:rPr kumimoji="1" lang="en-US" altLang="ja-JP" sz="1300" dirty="0">
                <a:highlight>
                  <a:srgbClr val="FFFF00"/>
                </a:highlight>
              </a:rPr>
              <a:t>, </a:t>
            </a:r>
            <a:r>
              <a:rPr kumimoji="1" lang="en-US" altLang="ja-JP" sz="1300" dirty="0" err="1">
                <a:highlight>
                  <a:srgbClr val="FFFF00"/>
                </a:highlight>
              </a:rPr>
              <a:t>foto</a:t>
            </a:r>
            <a:r>
              <a:rPr kumimoji="1" lang="en-US" altLang="ja-JP" sz="1300" dirty="0">
                <a:highlight>
                  <a:srgbClr val="FFFF00"/>
                </a:highlight>
              </a:rPr>
              <a:t>, video, audio </a:t>
            </a:r>
            <a:r>
              <a:rPr kumimoji="1" lang="en-US" altLang="ja-JP" sz="1300" dirty="0" err="1">
                <a:highlight>
                  <a:srgbClr val="FFFF00"/>
                </a:highlight>
              </a:rPr>
              <a:t>dsb</a:t>
            </a:r>
            <a:endParaRPr kumimoji="1" lang="ja-JP" altLang="en-US" sz="1300" dirty="0">
              <a:highlight>
                <a:srgbClr val="FFFF00"/>
              </a:highlight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b="1" dirty="0" err="1"/>
              <a:t>Konvergensi</a:t>
            </a:r>
            <a:endParaRPr kumimoji="1" lang="ja-JP" altLang="en-US" b="1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6"/>
          </p:nvPr>
        </p:nvSpPr>
        <p:spPr>
          <a:xfrm>
            <a:off x="6926152" y="5584814"/>
            <a:ext cx="3554903" cy="606980"/>
          </a:xfrm>
        </p:spPr>
        <p:txBody>
          <a:bodyPr>
            <a:normAutofit/>
          </a:bodyPr>
          <a:lstStyle/>
          <a:p>
            <a:r>
              <a:rPr kumimoji="1" lang="en-US" altLang="ja-JP" sz="1600" dirty="0" err="1">
                <a:highlight>
                  <a:srgbClr val="FFFF00"/>
                </a:highlight>
              </a:rPr>
              <a:t>Mahasiswa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harus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menguasai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banyak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aspek</a:t>
            </a:r>
            <a:r>
              <a:rPr kumimoji="1" lang="en-US" altLang="ja-JP" sz="1600" dirty="0">
                <a:highlight>
                  <a:srgbClr val="FFFF00"/>
                </a:highlight>
              </a:rPr>
              <a:t>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ilmu</a:t>
            </a:r>
            <a:r>
              <a:rPr kumimoji="1" lang="en-US" altLang="ja-JP" sz="1600" dirty="0">
                <a:highlight>
                  <a:srgbClr val="FFFF00"/>
                </a:highlight>
              </a:rPr>
              <a:t>,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teknik</a:t>
            </a:r>
            <a:r>
              <a:rPr kumimoji="1" lang="en-US" altLang="ja-JP" sz="1600" dirty="0">
                <a:highlight>
                  <a:srgbClr val="FFFF00"/>
                </a:highlight>
              </a:rPr>
              <a:t>, dan </a:t>
            </a:r>
            <a:r>
              <a:rPr kumimoji="1" lang="en-US" altLang="ja-JP" sz="1600" dirty="0" err="1">
                <a:highlight>
                  <a:srgbClr val="FFFF00"/>
                </a:highlight>
              </a:rPr>
              <a:t>etika</a:t>
            </a:r>
            <a:endParaRPr kumimoji="1" lang="ja-JP" altLang="en-US" sz="1600" dirty="0">
              <a:highlight>
                <a:srgbClr val="FFFF00"/>
              </a:highlight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b="1" dirty="0"/>
              <a:t>Multitasking</a:t>
            </a:r>
            <a:endParaRPr kumimoji="1" lang="ja-JP" altLang="en-US" b="1" dirty="0"/>
          </a:p>
        </p:txBody>
      </p:sp>
      <p:pic>
        <p:nvPicPr>
          <p:cNvPr id="29" name="Picture 28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32" y="6327899"/>
            <a:ext cx="12361327" cy="851527"/>
          </a:xfrm>
          <a:prstGeom prst="rect">
            <a:avLst/>
          </a:prstGeom>
        </p:spPr>
      </p:pic>
      <p:sp>
        <p:nvSpPr>
          <p:cNvPr id="32" name="Title 4"/>
          <p:cNvSpPr>
            <a:spLocks noGrp="1"/>
          </p:cNvSpPr>
          <p:nvPr>
            <p:ph type="title"/>
          </p:nvPr>
        </p:nvSpPr>
        <p:spPr>
          <a:xfrm>
            <a:off x="480903" y="2638146"/>
            <a:ext cx="3231607" cy="103623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err="1"/>
              <a:t>Tantangan</a:t>
            </a:r>
            <a:r>
              <a:rPr kumimoji="1" lang="en-US" altLang="ja-JP" dirty="0"/>
              <a:t> dan </a:t>
            </a:r>
            <a:r>
              <a:rPr kumimoji="1" lang="en-US" altLang="ja-JP" dirty="0" err="1"/>
              <a:t>Peluang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Bagi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Mahasiswa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267621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331108" y="1059"/>
            <a:ext cx="4362721" cy="6855884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51" tIns="30475" rIns="60951" bIns="304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52579" y="305283"/>
            <a:ext cx="3600172" cy="5719978"/>
          </a:xfrm>
        </p:spPr>
        <p:txBody>
          <a:bodyPr>
            <a:noAutofit/>
          </a:bodyPr>
          <a:lstStyle/>
          <a:p>
            <a:r>
              <a:rPr lang="en-US" sz="4800" dirty="0" err="1"/>
              <a:t>Selamat</a:t>
            </a:r>
            <a:r>
              <a:rPr lang="en-US" sz="4800" dirty="0"/>
              <a:t> </a:t>
            </a:r>
            <a:r>
              <a:rPr lang="en-US" sz="4800" dirty="0" err="1"/>
              <a:t>datang</a:t>
            </a:r>
            <a:r>
              <a:rPr lang="en-US" sz="4800" dirty="0"/>
              <a:t> di era</a:t>
            </a:r>
            <a:endParaRPr lang="en-ID" sz="4800" b="1" i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331108" y="1289869"/>
            <a:ext cx="4362721" cy="4500967"/>
          </a:xfrm>
        </p:spPr>
        <p:txBody>
          <a:bodyPr>
            <a:normAutofit/>
          </a:bodyPr>
          <a:lstStyle/>
          <a:p>
            <a:r>
              <a:rPr lang="en-US" sz="7200" b="1" i="1" dirty="0"/>
              <a:t>User Generated Content</a:t>
            </a:r>
            <a:endParaRPr lang="en-US" altLang="ja-JP" sz="72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dirty="0"/>
              <a:t>.</a:t>
            </a:r>
            <a:endParaRPr kumimoji="1" lang="ja-JP" altLang="en-US" dirty="0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273809F1-37E2-7241-A941-28A728D8EFD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4352" r="34352"/>
          <a:stretch>
            <a:fillRect/>
          </a:stretch>
        </p:blipFill>
        <p:spPr/>
      </p:pic>
      <p:pic>
        <p:nvPicPr>
          <p:cNvPr id="11" name="Picture 10" descr="garis um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32" y="6327899"/>
            <a:ext cx="12361327" cy="85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23701"/>
      </p:ext>
    </p:extLst>
  </p:cSld>
  <p:clrMapOvr>
    <a:masterClrMapping/>
  </p:clrMapOvr>
  <p:transition spd="slow" advTm="4751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269</Words>
  <Application>Microsoft Macintosh PowerPoint</Application>
  <PresentationFormat>Widescreen</PresentationFormat>
  <Paragraphs>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Wingdings</vt:lpstr>
      <vt:lpstr>Office Theme</vt:lpstr>
      <vt:lpstr>The future starts today, not tomorrow.</vt:lpstr>
      <vt:lpstr>Dr. Fajar Junaedi </vt:lpstr>
      <vt:lpstr>PowerPoint Presentation</vt:lpstr>
      <vt:lpstr>PowerPoint Presentation</vt:lpstr>
      <vt:lpstr>New Media Character </vt:lpstr>
      <vt:lpstr>Jurnalisme di Era Digital</vt:lpstr>
      <vt:lpstr>Tantangan dan Peluang Bagi Mahasiswa</vt:lpstr>
      <vt:lpstr>Selamat datang di era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 starts today, not tomorrow.</dc:title>
  <dc:creator>Microsoft Office User</dc:creator>
  <cp:lastModifiedBy>Microsoft Office User</cp:lastModifiedBy>
  <cp:revision>2</cp:revision>
  <dcterms:created xsi:type="dcterms:W3CDTF">2021-02-26T01:51:53Z</dcterms:created>
  <dcterms:modified xsi:type="dcterms:W3CDTF">2021-02-26T02:03:24Z</dcterms:modified>
</cp:coreProperties>
</file>