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373" r:id="rId2"/>
    <p:sldId id="257" r:id="rId3"/>
    <p:sldId id="258" r:id="rId4"/>
    <p:sldId id="259" r:id="rId5"/>
    <p:sldId id="260" r:id="rId6"/>
    <p:sldId id="263" r:id="rId7"/>
    <p:sldId id="374" r:id="rId8"/>
    <p:sldId id="261"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31"/>
    <p:restoredTop sz="94693"/>
  </p:normalViewPr>
  <p:slideViewPr>
    <p:cSldViewPr snapToGrid="0" snapToObjects="1">
      <p:cViewPr varScale="1">
        <p:scale>
          <a:sx n="76" d="100"/>
          <a:sy n="76" d="100"/>
        </p:scale>
        <p:origin x="216" y="7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BB942D-2A98-3749-92B6-065F1A92A0B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2073795-9FD7-B245-9384-8742FFC9EE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FBFDCF4-164A-EE45-A7FF-D3BB5D0D1651}"/>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5" name="Footer Placeholder 4">
            <a:extLst>
              <a:ext uri="{FF2B5EF4-FFF2-40B4-BE49-F238E27FC236}">
                <a16:creationId xmlns:a16="http://schemas.microsoft.com/office/drawing/2014/main" id="{9A22EA0F-0710-BF45-B08C-1FBF42C31C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CA3E60-225E-8A47-BCAD-50859C8B5BB6}"/>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1601373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945B1-306A-CD44-83AD-321F6B878B0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8894D2D-96C9-1D4F-9541-9FC59E13D5E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BD7916-8445-034A-9E09-F8EADC665711}"/>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5" name="Footer Placeholder 4">
            <a:extLst>
              <a:ext uri="{FF2B5EF4-FFF2-40B4-BE49-F238E27FC236}">
                <a16:creationId xmlns:a16="http://schemas.microsoft.com/office/drawing/2014/main" id="{4923F125-FC96-CE47-91AB-85A124B5F7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DD5C37-6C71-8E44-A41C-570B21A6429F}"/>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444310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833FCE9-B9C9-EA47-A360-9388A2E50D5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CE48BAF-D186-A841-8D4E-223C17F07FA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9A90F9-FC41-9240-A8B4-652434D31941}"/>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5" name="Footer Placeholder 4">
            <a:extLst>
              <a:ext uri="{FF2B5EF4-FFF2-40B4-BE49-F238E27FC236}">
                <a16:creationId xmlns:a16="http://schemas.microsoft.com/office/drawing/2014/main" id="{E9BB18D0-EFA2-9D44-827D-6FDB2F289B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55849E-BFD7-F346-813B-FBE717F2A5FE}"/>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19574877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Fullscreen image and text 4">
    <p:spTree>
      <p:nvGrpSpPr>
        <p:cNvPr id="1" name=""/>
        <p:cNvGrpSpPr/>
        <p:nvPr/>
      </p:nvGrpSpPr>
      <p:grpSpPr>
        <a:xfrm>
          <a:off x="0" y="0"/>
          <a:ext cx="0" cy="0"/>
          <a:chOff x="0" y="0"/>
          <a:chExt cx="0" cy="0"/>
        </a:xfrm>
      </p:grpSpPr>
      <p:sp>
        <p:nvSpPr>
          <p:cNvPr id="3" name="Picture Placeholder 6"/>
          <p:cNvSpPr>
            <a:spLocks noGrp="1"/>
          </p:cNvSpPr>
          <p:nvPr>
            <p:ph type="pic" sz="quarter" idx="13"/>
          </p:nvPr>
        </p:nvSpPr>
        <p:spPr>
          <a:xfrm>
            <a:off x="0" y="0"/>
            <a:ext cx="12192000" cy="6858000"/>
          </a:xfrm>
          <a:solidFill>
            <a:schemeClr val="accent5">
              <a:lumMod val="40000"/>
              <a:lumOff val="60000"/>
            </a:schemeClr>
          </a:solidFill>
        </p:spPr>
        <p:txBody>
          <a:bodyPr/>
          <a:lstStyle>
            <a:lvl1pPr marL="0" marR="0" indent="0" algn="l" defTabSz="914324" rtl="0" eaLnBrk="1" fontAlgn="auto" latinLnBrk="0" hangingPunct="1">
              <a:lnSpc>
                <a:spcPct val="160000"/>
              </a:lnSpc>
              <a:spcBef>
                <a:spcPts val="0"/>
              </a:spcBef>
              <a:spcAft>
                <a:spcPts val="0"/>
              </a:spcAft>
              <a:buClrTx/>
              <a:buSzTx/>
              <a:buFont typeface="Arial" panose="020B0604020202020204" pitchFamily="34" charset="0"/>
              <a:buNone/>
              <a:tabLst/>
              <a:defRPr/>
            </a:lvl1pPr>
          </a:lstStyle>
          <a:p>
            <a:pPr marL="0" marR="0" lvl="0" indent="0" algn="l" defTabSz="914324" rtl="0" eaLnBrk="1" fontAlgn="auto" latinLnBrk="0" hangingPunct="1">
              <a:lnSpc>
                <a:spcPct val="160000"/>
              </a:lnSpc>
              <a:spcBef>
                <a:spcPts val="0"/>
              </a:spcBef>
              <a:spcAft>
                <a:spcPts val="0"/>
              </a:spcAft>
              <a:buClrTx/>
              <a:buSzTx/>
              <a:buFont typeface="Arial" panose="020B0604020202020204" pitchFamily="34" charset="0"/>
              <a:buNone/>
              <a:tabLst/>
              <a:defRPr/>
            </a:pPr>
            <a:r>
              <a:rPr kumimoji="1" lang="en-US" altLang="ja-JP" dirty="0"/>
              <a:t>Click icon to add picture</a:t>
            </a:r>
            <a:endParaRPr kumimoji="1" lang="ja-JP" altLang="en-US" dirty="0"/>
          </a:p>
        </p:txBody>
      </p:sp>
      <p:sp>
        <p:nvSpPr>
          <p:cNvPr id="13" name="Text Placeholder 5"/>
          <p:cNvSpPr>
            <a:spLocks noGrp="1"/>
          </p:cNvSpPr>
          <p:nvPr>
            <p:ph type="body" sz="quarter" idx="16" hasCustomPrompt="1"/>
          </p:nvPr>
        </p:nvSpPr>
        <p:spPr>
          <a:xfrm rot="10800000">
            <a:off x="-5" y="3611265"/>
            <a:ext cx="12192001" cy="3246732"/>
          </a:xfrm>
          <a:gradFill flip="none" rotWithShape="1">
            <a:gsLst>
              <a:gs pos="0">
                <a:srgbClr val="000000">
                  <a:alpha val="70000"/>
                </a:srgbClr>
              </a:gs>
              <a:gs pos="100000">
                <a:srgbClr val="000000">
                  <a:alpha val="0"/>
                </a:srgbClr>
              </a:gs>
            </a:gsLst>
            <a:lin ang="5400000" scaled="1"/>
            <a:tileRect/>
          </a:gradFill>
        </p:spPr>
        <p:txBody>
          <a:bodyPr anchor="t"/>
          <a:lstStyle>
            <a:lvl1pPr marL="0" indent="0" algn="just">
              <a:spcBef>
                <a:spcPts val="0"/>
              </a:spcBef>
              <a:buFontTx/>
              <a:buNone/>
              <a:defRPr>
                <a:solidFill>
                  <a:schemeClr val="bg1"/>
                </a:solidFill>
              </a:defRPr>
            </a:lvl1pPr>
            <a:lvl2pPr marL="457162" indent="0">
              <a:buNone/>
              <a:defRPr sz="1200"/>
            </a:lvl2pPr>
            <a:lvl3pPr marL="914324" indent="0">
              <a:buNone/>
              <a:defRPr sz="1200"/>
            </a:lvl3pPr>
            <a:lvl4pPr marL="1371486" indent="0">
              <a:buNone/>
              <a:defRPr sz="1200"/>
            </a:lvl4pPr>
            <a:lvl5pPr marL="1828648" indent="0">
              <a:buNone/>
              <a:defRPr sz="1200"/>
            </a:lvl5pPr>
          </a:lstStyle>
          <a:p>
            <a:pPr lvl="0"/>
            <a:r>
              <a:rPr kumimoji="1" lang="en-US" altLang="ja-JP" dirty="0"/>
              <a:t> </a:t>
            </a:r>
            <a:endParaRPr kumimoji="1" lang="ja-JP" altLang="en-US" dirty="0"/>
          </a:p>
        </p:txBody>
      </p:sp>
      <p:sp>
        <p:nvSpPr>
          <p:cNvPr id="5" name="Title 1"/>
          <p:cNvSpPr>
            <a:spLocks noGrp="1"/>
          </p:cNvSpPr>
          <p:nvPr>
            <p:ph type="title" hasCustomPrompt="1"/>
          </p:nvPr>
        </p:nvSpPr>
        <p:spPr>
          <a:xfrm>
            <a:off x="2015067" y="4443908"/>
            <a:ext cx="8161867" cy="1458269"/>
          </a:xfrm>
        </p:spPr>
        <p:txBody>
          <a:bodyPr anchor="b"/>
          <a:lstStyle>
            <a:lvl1pPr algn="ctr">
              <a:defRPr>
                <a:solidFill>
                  <a:schemeClr val="bg1"/>
                </a:solidFill>
              </a:defRPr>
            </a:lvl1pPr>
          </a:lstStyle>
          <a:p>
            <a:r>
              <a:rPr kumimoji="1" lang="en-US" altLang="ja-JP" dirty="0"/>
              <a:t>Slide title</a:t>
            </a:r>
            <a:br>
              <a:rPr kumimoji="1" lang="en-US" altLang="ja-JP" dirty="0"/>
            </a:br>
            <a:r>
              <a:rPr kumimoji="1" lang="en-US" altLang="ja-JP" dirty="0"/>
              <a:t>goes here</a:t>
            </a:r>
            <a:endParaRPr kumimoji="1" lang="ja-JP" altLang="en-US" dirty="0"/>
          </a:p>
        </p:txBody>
      </p:sp>
    </p:spTree>
    <p:extLst>
      <p:ext uri="{BB962C8B-B14F-4D97-AF65-F5344CB8AC3E}">
        <p14:creationId xmlns:p14="http://schemas.microsoft.com/office/powerpoint/2010/main" val="2769847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750"/>
                                        <p:tgtEl>
                                          <p:spTgt spid="13"/>
                                        </p:tgtEl>
                                      </p:cBhvr>
                                    </p:animEffect>
                                  </p:childTnLst>
                                </p:cTn>
                              </p:par>
                            </p:childTnLst>
                          </p:cTn>
                        </p:par>
                        <p:par>
                          <p:cTn id="11" fill="hold">
                            <p:stCondLst>
                              <p:cond delay="750"/>
                            </p:stCondLst>
                            <p:childTnLst>
                              <p:par>
                                <p:cTn id="12" presetID="2" presetClass="entr" presetSubtype="4" decel="100000" fill="hold" grpId="0" nodeType="afterEffect">
                                  <p:stCondLst>
                                    <p:cond delay="500"/>
                                  </p:stCondLst>
                                  <p:iterate type="wd">
                                    <p:tmPct val="10000"/>
                                  </p:iterate>
                                  <p:childTnLst>
                                    <p:set>
                                      <p:cBhvr>
                                        <p:cTn id="13" dur="1" fill="hold">
                                          <p:stCondLst>
                                            <p:cond delay="0"/>
                                          </p:stCondLst>
                                        </p:cTn>
                                        <p:tgtEl>
                                          <p:spTgt spid="5"/>
                                        </p:tgtEl>
                                        <p:attrNameLst>
                                          <p:attrName>style.visibility</p:attrName>
                                        </p:attrNameLst>
                                      </p:cBhvr>
                                      <p:to>
                                        <p:strVal val="visible"/>
                                      </p:to>
                                    </p:set>
                                    <p:anim calcmode="lin" valueType="num">
                                      <p:cBhvr additive="base">
                                        <p:cTn id="14" dur="1000" fill="hold"/>
                                        <p:tgtEl>
                                          <p:spTgt spid="5"/>
                                        </p:tgtEl>
                                        <p:attrNameLst>
                                          <p:attrName>ppt_x</p:attrName>
                                        </p:attrNameLst>
                                      </p:cBhvr>
                                      <p:tavLst>
                                        <p:tav tm="0">
                                          <p:val>
                                            <p:strVal val="#ppt_x"/>
                                          </p:val>
                                        </p:tav>
                                        <p:tav tm="100000">
                                          <p:val>
                                            <p:strVal val="#ppt_x"/>
                                          </p:val>
                                        </p:tav>
                                      </p:tavLst>
                                    </p:anim>
                                    <p:anim calcmode="lin" valueType="num">
                                      <p:cBhvr additive="base">
                                        <p:cTn id="15" dur="1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tmplLst>
          <p:tmpl>
            <p:tnLst>
              <p:par>
                <p:cTn presetID="10" presetClass="entr" presetSubtype="0" fill="hold" nodeType="with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750"/>
                        <p:tgtEl>
                          <p:spTgt spid="13"/>
                        </p:tgtEl>
                      </p:cBhvr>
                    </p:animEffect>
                  </p:childTnLst>
                </p:cTn>
              </p:par>
            </p:tnLst>
          </p:tmpl>
        </p:tmplLst>
      </p:bldP>
      <p:bldP spid="5"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A44B5-7076-3349-99B5-9E7F3B846AC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D3EAFE-702E-3945-A14B-ADDFF8E85E3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A4D0BAD-A59E-3A46-8736-8F60F1EABCDA}"/>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5" name="Footer Placeholder 4">
            <a:extLst>
              <a:ext uri="{FF2B5EF4-FFF2-40B4-BE49-F238E27FC236}">
                <a16:creationId xmlns:a16="http://schemas.microsoft.com/office/drawing/2014/main" id="{3A09124A-C034-574F-A92B-9751621C4A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47756B-5EF4-5649-90C0-65A4A50FDBBD}"/>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33617940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8DEF8-D1C4-984E-B6D1-8C9FDC2647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8B3B9E7-7E4F-8345-ADAB-CE86D12702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232527-10BD-8449-AC1F-3A30A67F9EEE}"/>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5" name="Footer Placeholder 4">
            <a:extLst>
              <a:ext uri="{FF2B5EF4-FFF2-40B4-BE49-F238E27FC236}">
                <a16:creationId xmlns:a16="http://schemas.microsoft.com/office/drawing/2014/main" id="{2EE4049B-AC1A-C941-A6C1-455A3F6D3F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2269072-3ADA-AF44-B1F3-CE0C9B7A4732}"/>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471280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554B2B-804C-6A49-BA3C-5448BE03456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92F401-CDF6-2D4B-A7CB-6FA3D660FC1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3A7E64D-239F-CB46-B463-61EFF6B12A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EB0201-B7BF-0344-ACF6-8AFA597313C3}"/>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6" name="Footer Placeholder 5">
            <a:extLst>
              <a:ext uri="{FF2B5EF4-FFF2-40B4-BE49-F238E27FC236}">
                <a16:creationId xmlns:a16="http://schemas.microsoft.com/office/drawing/2014/main" id="{CC23626D-46A1-8144-8D6F-E01B6E932A6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5B87889-3B62-A940-A829-8D3C3BC258D5}"/>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3090414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12845-C642-3D4B-8234-959E5FC9456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5EAA0A5-727D-FE48-B81A-56BD843629E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2574135-F9B7-5447-B3EF-D88905AA17D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63EC832-AC4E-B04F-9BB4-DA6DEED09DB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C302733-DC24-A946-9E74-B0D71C5C4A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93951A1-D00C-F046-B6A9-BDC348A1014A}"/>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8" name="Footer Placeholder 7">
            <a:extLst>
              <a:ext uri="{FF2B5EF4-FFF2-40B4-BE49-F238E27FC236}">
                <a16:creationId xmlns:a16="http://schemas.microsoft.com/office/drawing/2014/main" id="{EADCF5A5-B359-2843-AD8A-0FC723F4158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044DD60-0323-C84A-BEA8-0F6231E6F25C}"/>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2877996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956923-81A4-5744-B8CF-3767A3E9B2C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F2883BB-1840-D242-B55D-CBC42CF2B3AD}"/>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4" name="Footer Placeholder 3">
            <a:extLst>
              <a:ext uri="{FF2B5EF4-FFF2-40B4-BE49-F238E27FC236}">
                <a16:creationId xmlns:a16="http://schemas.microsoft.com/office/drawing/2014/main" id="{6C26E2D2-1080-A444-8B6B-FD72FEE83CE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C0CE2FD-9C74-C14A-B88D-24B89EA4C377}"/>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52772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DDDF0DC-E95F-8149-8CE5-31BB0DEDEF55}"/>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3" name="Footer Placeholder 2">
            <a:extLst>
              <a:ext uri="{FF2B5EF4-FFF2-40B4-BE49-F238E27FC236}">
                <a16:creationId xmlns:a16="http://schemas.microsoft.com/office/drawing/2014/main" id="{4CBBF1C8-5FD2-C147-9A28-5B32C7540EF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2F263E2-5468-1440-844E-1FBDF9BE448A}"/>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741028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91D0C-1B48-9E4D-B41D-3D6A85FFA17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573412A-7551-B24E-AE64-DE482096759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0BFCDC-1658-B54F-83A8-016320E45C2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B353385-61FD-7E47-8C84-147711B7D9A4}"/>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6" name="Footer Placeholder 5">
            <a:extLst>
              <a:ext uri="{FF2B5EF4-FFF2-40B4-BE49-F238E27FC236}">
                <a16:creationId xmlns:a16="http://schemas.microsoft.com/office/drawing/2014/main" id="{6310D43E-EB4F-AA40-9AE2-C27F2B48953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EF5117-B0A8-CE4F-BACC-66E0D24F16FA}"/>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1991158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7AD06-D513-9F43-AAC9-D2BBF9610C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0036374-8D43-3643-80E8-35B676DE45C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447C9E-A793-9846-A533-EB7B02EF08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3D84D82-FC0A-D140-9293-46B4C4793E56}"/>
              </a:ext>
            </a:extLst>
          </p:cNvPr>
          <p:cNvSpPr>
            <a:spLocks noGrp="1"/>
          </p:cNvSpPr>
          <p:nvPr>
            <p:ph type="dt" sz="half" idx="10"/>
          </p:nvPr>
        </p:nvSpPr>
        <p:spPr/>
        <p:txBody>
          <a:bodyPr/>
          <a:lstStyle/>
          <a:p>
            <a:fld id="{990B5E90-D011-6244-9850-F26CB0C0319C}" type="datetimeFigureOut">
              <a:rPr lang="en-US" smtClean="0"/>
              <a:t>10/9/20</a:t>
            </a:fld>
            <a:endParaRPr lang="en-US"/>
          </a:p>
        </p:txBody>
      </p:sp>
      <p:sp>
        <p:nvSpPr>
          <p:cNvPr id="6" name="Footer Placeholder 5">
            <a:extLst>
              <a:ext uri="{FF2B5EF4-FFF2-40B4-BE49-F238E27FC236}">
                <a16:creationId xmlns:a16="http://schemas.microsoft.com/office/drawing/2014/main" id="{9CFA349D-59C9-EA4B-B309-AE13CDCA799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0BEC8A-35A2-D546-A5AD-03C7B5F6E020}"/>
              </a:ext>
            </a:extLst>
          </p:cNvPr>
          <p:cNvSpPr>
            <a:spLocks noGrp="1"/>
          </p:cNvSpPr>
          <p:nvPr>
            <p:ph type="sldNum" sz="quarter" idx="12"/>
          </p:nvPr>
        </p:nvSpPr>
        <p:spPr/>
        <p:txBody>
          <a:bodyPr/>
          <a:lstStyle/>
          <a:p>
            <a:fld id="{4920767E-297D-4F42-BAC2-507E276B4372}" type="slidenum">
              <a:rPr lang="en-US" smtClean="0"/>
              <a:t>‹#›</a:t>
            </a:fld>
            <a:endParaRPr lang="en-US"/>
          </a:p>
        </p:txBody>
      </p:sp>
    </p:spTree>
    <p:extLst>
      <p:ext uri="{BB962C8B-B14F-4D97-AF65-F5344CB8AC3E}">
        <p14:creationId xmlns:p14="http://schemas.microsoft.com/office/powerpoint/2010/main" val="1999353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0D79790-1C51-8749-8874-CE3B844438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EA02F76-53B7-5641-9A22-D67E09148E6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D5C1FD-00FD-3546-A290-0D7D9C8AC01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0B5E90-D011-6244-9850-F26CB0C0319C}" type="datetimeFigureOut">
              <a:rPr lang="en-US" smtClean="0"/>
              <a:t>10/9/20</a:t>
            </a:fld>
            <a:endParaRPr lang="en-US"/>
          </a:p>
        </p:txBody>
      </p:sp>
      <p:sp>
        <p:nvSpPr>
          <p:cNvPr id="5" name="Footer Placeholder 4">
            <a:extLst>
              <a:ext uri="{FF2B5EF4-FFF2-40B4-BE49-F238E27FC236}">
                <a16:creationId xmlns:a16="http://schemas.microsoft.com/office/drawing/2014/main" id="{F2B0ADDC-7F5A-E84D-AD62-4BC355C4205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D9FAD7A-4C47-AF4B-8D9E-5885260CC7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20767E-297D-4F42-BAC2-507E276B4372}" type="slidenum">
              <a:rPr lang="en-US" smtClean="0"/>
              <a:t>‹#›</a:t>
            </a:fld>
            <a:endParaRPr lang="en-US"/>
          </a:p>
        </p:txBody>
      </p:sp>
    </p:spTree>
    <p:extLst>
      <p:ext uri="{BB962C8B-B14F-4D97-AF65-F5344CB8AC3E}">
        <p14:creationId xmlns:p14="http://schemas.microsoft.com/office/powerpoint/2010/main" val="39846264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7"/>
          <p:cNvSpPr>
            <a:spLocks noGrp="1"/>
          </p:cNvSpPr>
          <p:nvPr>
            <p:ph type="body" sz="quarter" idx="16"/>
          </p:nvPr>
        </p:nvSpPr>
        <p:spPr>
          <a:xfrm>
            <a:off x="10246541" y="4935745"/>
            <a:ext cx="1261705" cy="347848"/>
          </a:xfrm>
          <a:prstGeom prst="rect">
            <a:avLst/>
          </a:prstGeom>
        </p:spPr>
        <p:txBody>
          <a:bodyPr>
            <a:normAutofit fontScale="40000" lnSpcReduction="20000"/>
          </a:bodyPr>
          <a:lstStyle/>
          <a:p>
            <a:r>
              <a:rPr kumimoji="1" lang="en-US" altLang="ja-JP" b="1" dirty="0" err="1">
                <a:latin typeface="Open Sans"/>
                <a:cs typeface="Open Sans"/>
              </a:rPr>
              <a:t>www.umy.ac.id</a:t>
            </a:r>
            <a:endParaRPr kumimoji="1" lang="ja-JP" altLang="en-US" b="1" dirty="0">
              <a:latin typeface="Open Sans"/>
              <a:cs typeface="Open Sans"/>
            </a:endParaRPr>
          </a:p>
        </p:txBody>
      </p:sp>
      <p:sp>
        <p:nvSpPr>
          <p:cNvPr id="3" name="Title 2"/>
          <p:cNvSpPr>
            <a:spLocks noGrp="1"/>
          </p:cNvSpPr>
          <p:nvPr>
            <p:ph type="title"/>
          </p:nvPr>
        </p:nvSpPr>
        <p:spPr/>
        <p:txBody>
          <a:bodyPr>
            <a:normAutofit/>
          </a:bodyPr>
          <a:lstStyle/>
          <a:p>
            <a:r>
              <a:rPr lang="en-US" altLang="ja-JP" dirty="0"/>
              <a:t>The future starts today,</a:t>
            </a:r>
            <a:br>
              <a:rPr lang="en-US" altLang="ja-JP" dirty="0"/>
            </a:br>
            <a:r>
              <a:rPr lang="en-US" altLang="ja-JP" dirty="0"/>
              <a:t>not tomorrow.</a:t>
            </a:r>
            <a:endParaRPr kumimoji="1" lang="ja-JP" altLang="en-US" dirty="0"/>
          </a:p>
        </p:txBody>
      </p:sp>
      <p:pic>
        <p:nvPicPr>
          <p:cNvPr id="8" name="Picture 7" descr="cover ppt-01.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29"/>
            <a:ext cx="12192000" cy="6857143"/>
          </a:xfrm>
          <a:prstGeom prst="rect">
            <a:avLst/>
          </a:prstGeom>
        </p:spPr>
      </p:pic>
      <p:sp>
        <p:nvSpPr>
          <p:cNvPr id="6" name="Title 5"/>
          <p:cNvSpPr txBox="1">
            <a:spLocks/>
          </p:cNvSpPr>
          <p:nvPr/>
        </p:nvSpPr>
        <p:spPr>
          <a:xfrm>
            <a:off x="243280" y="5229846"/>
            <a:ext cx="11400432" cy="1344661"/>
          </a:xfrm>
          <a:prstGeom prst="rect">
            <a:avLst/>
          </a:prstGeom>
        </p:spPr>
        <p:txBody>
          <a:bodyPr vert="horz" lIns="60960" tIns="30480" rIns="60960" bIns="30480" rtlCol="0" anchor="b">
            <a:normAutofit fontScale="92500"/>
          </a:bodyPr>
          <a:lstStyle>
            <a:lvl1pPr algn="ctr" defTabSz="1371417" rtl="0" eaLnBrk="1" latinLnBrk="0" hangingPunct="1">
              <a:lnSpc>
                <a:spcPct val="90000"/>
              </a:lnSpc>
              <a:spcBef>
                <a:spcPct val="0"/>
              </a:spcBef>
              <a:buNone/>
              <a:defRPr kumimoji="1" sz="6000" kern="1200" baseline="0">
                <a:solidFill>
                  <a:schemeClr val="bg1"/>
                </a:solidFill>
                <a:latin typeface="+mj-lt"/>
                <a:ea typeface="+mj-ea"/>
                <a:cs typeface="+mj-cs"/>
              </a:defRPr>
            </a:lvl1pPr>
          </a:lstStyle>
          <a:p>
            <a:r>
              <a:rPr lang="en-US" sz="5400" b="1" dirty="0">
                <a:solidFill>
                  <a:schemeClr val="tx1"/>
                </a:solidFill>
                <a:highlight>
                  <a:srgbClr val="FFFF00"/>
                </a:highlight>
              </a:rPr>
              <a:t>Fans </a:t>
            </a:r>
            <a:r>
              <a:rPr lang="en-US" sz="5400" b="1" dirty="0" err="1">
                <a:solidFill>
                  <a:schemeClr val="tx1"/>
                </a:solidFill>
                <a:highlight>
                  <a:srgbClr val="FFFF00"/>
                </a:highlight>
              </a:rPr>
              <a:t>Sepak</a:t>
            </a:r>
            <a:r>
              <a:rPr lang="en-US" sz="5400" b="1" dirty="0">
                <a:solidFill>
                  <a:schemeClr val="tx1"/>
                </a:solidFill>
                <a:highlight>
                  <a:srgbClr val="FFFF00"/>
                </a:highlight>
              </a:rPr>
              <a:t> bola dan Fandom di Indonesia</a:t>
            </a:r>
          </a:p>
          <a:p>
            <a:r>
              <a:rPr lang="en-US" altLang="ja-JP" sz="1800" b="1" dirty="0" err="1">
                <a:solidFill>
                  <a:schemeClr val="tx1"/>
                </a:solidFill>
                <a:highlight>
                  <a:srgbClr val="00FF00"/>
                </a:highlight>
                <a:latin typeface="Open Sans"/>
                <a:cs typeface="Open Sans"/>
              </a:rPr>
              <a:t>Fajar</a:t>
            </a:r>
            <a:r>
              <a:rPr lang="en-US" altLang="ja-JP" sz="1800" b="1" dirty="0">
                <a:solidFill>
                  <a:schemeClr val="tx1"/>
                </a:solidFill>
                <a:highlight>
                  <a:srgbClr val="00FF00"/>
                </a:highlight>
                <a:latin typeface="Open Sans"/>
                <a:cs typeface="Open Sans"/>
              </a:rPr>
              <a:t> </a:t>
            </a:r>
            <a:r>
              <a:rPr lang="en-US" altLang="ja-JP" sz="1800" b="1" dirty="0" err="1">
                <a:solidFill>
                  <a:schemeClr val="tx1"/>
                </a:solidFill>
                <a:highlight>
                  <a:srgbClr val="00FF00"/>
                </a:highlight>
                <a:latin typeface="Open Sans"/>
                <a:cs typeface="Open Sans"/>
              </a:rPr>
              <a:t>Junaedi</a:t>
            </a:r>
            <a:endParaRPr lang="en-US" altLang="ja-JP" sz="1800" b="1" dirty="0">
              <a:solidFill>
                <a:schemeClr val="tx1"/>
              </a:solidFill>
              <a:highlight>
                <a:srgbClr val="00FF00"/>
              </a:highlight>
              <a:latin typeface="Open Sans"/>
              <a:cs typeface="Open Sans"/>
            </a:endParaRPr>
          </a:p>
          <a:p>
            <a:r>
              <a:rPr lang="en-US" altLang="ja-JP" sz="1800" b="1" dirty="0" err="1">
                <a:solidFill>
                  <a:schemeClr val="tx1"/>
                </a:solidFill>
                <a:highlight>
                  <a:srgbClr val="00FF00"/>
                </a:highlight>
                <a:latin typeface="Open Sans"/>
                <a:cs typeface="Open Sans"/>
              </a:rPr>
              <a:t>Dosen</a:t>
            </a:r>
            <a:r>
              <a:rPr lang="en-US" altLang="ja-JP" sz="1800" b="1" dirty="0">
                <a:solidFill>
                  <a:schemeClr val="tx1"/>
                </a:solidFill>
                <a:highlight>
                  <a:srgbClr val="00FF00"/>
                </a:highlight>
                <a:latin typeface="Open Sans"/>
                <a:cs typeface="Open Sans"/>
              </a:rPr>
              <a:t> </a:t>
            </a:r>
            <a:r>
              <a:rPr lang="en-US" altLang="ja-JP" sz="1800" b="1" dirty="0" err="1">
                <a:solidFill>
                  <a:schemeClr val="tx1"/>
                </a:solidFill>
                <a:highlight>
                  <a:srgbClr val="00FF00"/>
                </a:highlight>
                <a:latin typeface="Open Sans"/>
                <a:cs typeface="Open Sans"/>
              </a:rPr>
              <a:t>Ilmu</a:t>
            </a:r>
            <a:r>
              <a:rPr lang="en-US" altLang="ja-JP" sz="1800" b="1" dirty="0">
                <a:solidFill>
                  <a:schemeClr val="tx1"/>
                </a:solidFill>
                <a:highlight>
                  <a:srgbClr val="00FF00"/>
                </a:highlight>
                <a:latin typeface="Open Sans"/>
                <a:cs typeface="Open Sans"/>
              </a:rPr>
              <a:t> </a:t>
            </a:r>
            <a:r>
              <a:rPr lang="en-US" altLang="ja-JP" sz="1800" b="1" dirty="0" err="1">
                <a:solidFill>
                  <a:schemeClr val="tx1"/>
                </a:solidFill>
                <a:highlight>
                  <a:srgbClr val="00FF00"/>
                </a:highlight>
                <a:latin typeface="Open Sans"/>
                <a:cs typeface="Open Sans"/>
              </a:rPr>
              <a:t>Komunikasi</a:t>
            </a:r>
            <a:r>
              <a:rPr lang="en-US" altLang="ja-JP" sz="1800" b="1" dirty="0">
                <a:solidFill>
                  <a:schemeClr val="tx1"/>
                </a:solidFill>
                <a:highlight>
                  <a:srgbClr val="00FF00"/>
                </a:highlight>
                <a:latin typeface="Open Sans"/>
                <a:cs typeface="Open Sans"/>
              </a:rPr>
              <a:t> UMY</a:t>
            </a:r>
            <a:endParaRPr lang="ja-JP" altLang="en-US" sz="1800" b="1" dirty="0">
              <a:solidFill>
                <a:schemeClr val="tx1"/>
              </a:solidFill>
              <a:highlight>
                <a:srgbClr val="00FF00"/>
              </a:highlight>
              <a:latin typeface="Open Sans"/>
              <a:cs typeface="Open Sans"/>
            </a:endParaRPr>
          </a:p>
        </p:txBody>
      </p:sp>
      <p:pic>
        <p:nvPicPr>
          <p:cNvPr id="2" name="Picture 1" descr="pengakuan oke.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15828" y="234479"/>
            <a:ext cx="5804886" cy="801110"/>
          </a:xfrm>
          <a:prstGeom prst="rect">
            <a:avLst/>
          </a:prstGeom>
        </p:spPr>
      </p:pic>
    </p:spTree>
    <p:extLst>
      <p:ext uri="{BB962C8B-B14F-4D97-AF65-F5344CB8AC3E}">
        <p14:creationId xmlns:p14="http://schemas.microsoft.com/office/powerpoint/2010/main" val="682994150"/>
      </p:ext>
    </p:extLst>
  </p:cSld>
  <p:clrMapOvr>
    <a:masterClrMapping/>
  </p:clrMapOvr>
  <p:transition spd="slow" advTm="4693">
    <p:strips dir="rd"/>
  </p:transition>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4000"/>
            <a:lum/>
          </a:blip>
          <a:srcRect/>
          <a:stretch>
            <a:fillRect t="-6000" b="-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AEB3B-8D12-224C-9626-8CA25CD0DE79}"/>
              </a:ext>
            </a:extLst>
          </p:cNvPr>
          <p:cNvSpPr>
            <a:spLocks noGrp="1"/>
          </p:cNvSpPr>
          <p:nvPr>
            <p:ph type="title"/>
          </p:nvPr>
        </p:nvSpPr>
        <p:spPr/>
        <p:txBody>
          <a:bodyPr/>
          <a:lstStyle/>
          <a:p>
            <a:r>
              <a:rPr lang="en-ID" dirty="0"/>
              <a:t>Globalized fandom</a:t>
            </a:r>
            <a:endParaRPr lang="en-US" dirty="0"/>
          </a:p>
        </p:txBody>
      </p:sp>
      <p:sp>
        <p:nvSpPr>
          <p:cNvPr id="3" name="Content Placeholder 2">
            <a:extLst>
              <a:ext uri="{FF2B5EF4-FFF2-40B4-BE49-F238E27FC236}">
                <a16:creationId xmlns:a16="http://schemas.microsoft.com/office/drawing/2014/main" id="{A64CE6CD-70CE-434E-B99E-76D523568FCD}"/>
              </a:ext>
            </a:extLst>
          </p:cNvPr>
          <p:cNvSpPr>
            <a:spLocks noGrp="1"/>
          </p:cNvSpPr>
          <p:nvPr>
            <p:ph idx="1"/>
          </p:nvPr>
        </p:nvSpPr>
        <p:spPr/>
        <p:txBody>
          <a:bodyPr/>
          <a:lstStyle/>
          <a:p>
            <a:r>
              <a:rPr lang="en-ID" dirty="0"/>
              <a:t>Ultra-fandom exhibits similarities and differences across cultures. Indonesia’s football culture, is not separate from the processes of globalized fandom. Yet, the interests and practices of ultras in Indonesian cities are closely related to local political interests (Fuller and </a:t>
            </a:r>
            <a:r>
              <a:rPr lang="en-ID" dirty="0" err="1"/>
              <a:t>Junaedi</a:t>
            </a:r>
            <a:r>
              <a:rPr lang="en-ID" dirty="0"/>
              <a:t>, 2017)</a:t>
            </a:r>
          </a:p>
          <a:p>
            <a:r>
              <a:rPr lang="en-ID" dirty="0"/>
              <a:t>More https://</a:t>
            </a:r>
            <a:r>
              <a:rPr lang="en-ID" dirty="0" err="1"/>
              <a:t>www.researchgate.net</a:t>
            </a:r>
            <a:r>
              <a:rPr lang="en-ID" dirty="0"/>
              <a:t>/publication/316115503_Ultras_in_Indonesia_conflict_diversification_activism</a:t>
            </a:r>
          </a:p>
          <a:p>
            <a:endParaRPr lang="en-US" dirty="0"/>
          </a:p>
        </p:txBody>
      </p:sp>
    </p:spTree>
    <p:extLst>
      <p:ext uri="{BB962C8B-B14F-4D97-AF65-F5344CB8AC3E}">
        <p14:creationId xmlns:p14="http://schemas.microsoft.com/office/powerpoint/2010/main" val="9325526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t="-6000" b="-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9B40C-46D2-4348-BD0D-31248645400E}"/>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0500511B-5E8E-8C46-8A80-6FB0DC67B5E9}"/>
              </a:ext>
            </a:extLst>
          </p:cNvPr>
          <p:cNvSpPr>
            <a:spLocks noGrp="1"/>
          </p:cNvSpPr>
          <p:nvPr>
            <p:ph idx="1"/>
          </p:nvPr>
        </p:nvSpPr>
        <p:spPr/>
        <p:txBody>
          <a:bodyPr/>
          <a:lstStyle/>
          <a:p>
            <a:endParaRPr lang="en-US" dirty="0"/>
          </a:p>
        </p:txBody>
      </p:sp>
      <p:pic>
        <p:nvPicPr>
          <p:cNvPr id="1026" name="Picture 2" descr="Final Liga 2 2018 - Ultras PSS 1976 Rilis Imbauan Penting ke Suporter Elang  Jawa - Semua Halaman - Bolasport.com">
            <a:extLst>
              <a:ext uri="{FF2B5EF4-FFF2-40B4-BE49-F238E27FC236}">
                <a16:creationId xmlns:a16="http://schemas.microsoft.com/office/drawing/2014/main" id="{ABA6CA28-46E3-194C-8D92-2A2757EEFC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9685" y="295427"/>
            <a:ext cx="6272315" cy="416660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SLEMANIA BAGASPATI: History Of Slemania . Pss Sleman">
            <a:extLst>
              <a:ext uri="{FF2B5EF4-FFF2-40B4-BE49-F238E27FC236}">
                <a16:creationId xmlns:a16="http://schemas.microsoft.com/office/drawing/2014/main" id="{58362E06-5D7A-3E44-B512-778B868B537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372" y="-302131"/>
            <a:ext cx="6420997" cy="448466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bout Surakartans – THIS IS MY BLOG">
            <a:extLst>
              <a:ext uri="{FF2B5EF4-FFF2-40B4-BE49-F238E27FC236}">
                <a16:creationId xmlns:a16="http://schemas.microsoft.com/office/drawing/2014/main" id="{B8A6F2C3-FF28-0048-B137-D406A1A9C18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3116867"/>
            <a:ext cx="6725050" cy="3796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7910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1000" r="-1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1CE3C-43D2-194F-A81B-5837BEAE6CF1}"/>
              </a:ext>
            </a:extLst>
          </p:cNvPr>
          <p:cNvSpPr>
            <a:spLocks noGrp="1"/>
          </p:cNvSpPr>
          <p:nvPr>
            <p:ph type="title"/>
          </p:nvPr>
        </p:nvSpPr>
        <p:spPr/>
        <p:txBody>
          <a:bodyPr/>
          <a:lstStyle/>
          <a:p>
            <a:r>
              <a:rPr lang="en-US" b="1" dirty="0" err="1"/>
              <a:t>Fanatisme</a:t>
            </a:r>
            <a:r>
              <a:rPr lang="en-US" b="1" dirty="0"/>
              <a:t> </a:t>
            </a:r>
            <a:r>
              <a:rPr lang="en-US" b="1" dirty="0" err="1"/>
              <a:t>dalam</a:t>
            </a:r>
            <a:r>
              <a:rPr lang="en-US" b="1" dirty="0"/>
              <a:t> </a:t>
            </a:r>
            <a:r>
              <a:rPr lang="en-US" b="1" dirty="0" err="1"/>
              <a:t>Balutan</a:t>
            </a:r>
            <a:r>
              <a:rPr lang="en-US" b="1" dirty="0"/>
              <a:t> </a:t>
            </a:r>
            <a:r>
              <a:rPr lang="en-US" b="1" dirty="0" err="1"/>
              <a:t>Kapitalisme</a:t>
            </a:r>
            <a:r>
              <a:rPr lang="en-US" b="1" dirty="0"/>
              <a:t> </a:t>
            </a:r>
            <a:r>
              <a:rPr lang="en-US" b="1" dirty="0" err="1"/>
              <a:t>Semu</a:t>
            </a:r>
            <a:endParaRPr lang="en-US" b="1" dirty="0"/>
          </a:p>
        </p:txBody>
      </p:sp>
      <p:sp>
        <p:nvSpPr>
          <p:cNvPr id="3" name="Content Placeholder 2">
            <a:extLst>
              <a:ext uri="{FF2B5EF4-FFF2-40B4-BE49-F238E27FC236}">
                <a16:creationId xmlns:a16="http://schemas.microsoft.com/office/drawing/2014/main" id="{09EAC2B8-E601-0449-9114-0EA11818D805}"/>
              </a:ext>
            </a:extLst>
          </p:cNvPr>
          <p:cNvSpPr>
            <a:spLocks noGrp="1"/>
          </p:cNvSpPr>
          <p:nvPr>
            <p:ph idx="1"/>
          </p:nvPr>
        </p:nvSpPr>
        <p:spPr/>
        <p:txBody>
          <a:bodyPr/>
          <a:lstStyle/>
          <a:p>
            <a:r>
              <a:rPr lang="en-ID" dirty="0" err="1"/>
              <a:t>Dibangun</a:t>
            </a:r>
            <a:r>
              <a:rPr lang="en-ID" dirty="0"/>
              <a:t> di </a:t>
            </a:r>
            <a:r>
              <a:rPr lang="en-ID" dirty="0" err="1"/>
              <a:t>atas</a:t>
            </a:r>
            <a:r>
              <a:rPr lang="en-ID" dirty="0"/>
              <a:t> </a:t>
            </a:r>
            <a:r>
              <a:rPr lang="en-ID" dirty="0" err="1"/>
              <a:t>pondasi</a:t>
            </a:r>
            <a:r>
              <a:rPr lang="en-ID" dirty="0"/>
              <a:t> </a:t>
            </a:r>
            <a:r>
              <a:rPr lang="en-ID" dirty="0" err="1"/>
              <a:t>kapitalisme</a:t>
            </a:r>
            <a:r>
              <a:rPr lang="en-ID" dirty="0"/>
              <a:t> </a:t>
            </a:r>
            <a:r>
              <a:rPr lang="en-ID" dirty="0" err="1"/>
              <a:t>semu</a:t>
            </a:r>
            <a:r>
              <a:rPr lang="en-ID" dirty="0"/>
              <a:t>, </a:t>
            </a:r>
            <a:r>
              <a:rPr lang="en-ID" dirty="0" err="1"/>
              <a:t>sepak</a:t>
            </a:r>
            <a:r>
              <a:rPr lang="en-ID" dirty="0"/>
              <a:t> bola Indonesia </a:t>
            </a:r>
            <a:r>
              <a:rPr lang="en-ID" dirty="0" err="1"/>
              <a:t>terus</a:t>
            </a:r>
            <a:r>
              <a:rPr lang="en-ID" dirty="0"/>
              <a:t> </a:t>
            </a:r>
            <a:r>
              <a:rPr lang="en-ID" dirty="0" err="1"/>
              <a:t>dipaksa</a:t>
            </a:r>
            <a:r>
              <a:rPr lang="en-ID" dirty="0"/>
              <a:t> </a:t>
            </a:r>
            <a:r>
              <a:rPr lang="en-ID" dirty="0" err="1"/>
              <a:t>untuk</a:t>
            </a:r>
            <a:r>
              <a:rPr lang="en-ID" dirty="0"/>
              <a:t> </a:t>
            </a:r>
            <a:r>
              <a:rPr lang="en-ID" dirty="0" err="1"/>
              <a:t>menjadi</a:t>
            </a:r>
            <a:r>
              <a:rPr lang="en-ID" dirty="0"/>
              <a:t> </a:t>
            </a:r>
            <a:r>
              <a:rPr lang="en-ID" dirty="0" err="1"/>
              <a:t>sepak</a:t>
            </a:r>
            <a:r>
              <a:rPr lang="en-ID" dirty="0"/>
              <a:t> bola </a:t>
            </a:r>
            <a:r>
              <a:rPr lang="en-ID" dirty="0" err="1"/>
              <a:t>profesional</a:t>
            </a:r>
            <a:r>
              <a:rPr lang="en-ID" dirty="0"/>
              <a:t>. PSSI </a:t>
            </a:r>
            <a:r>
              <a:rPr lang="en-ID" dirty="0" err="1"/>
              <a:t>dengan</a:t>
            </a:r>
            <a:r>
              <a:rPr lang="en-ID" dirty="0"/>
              <a:t> </a:t>
            </a:r>
            <a:r>
              <a:rPr lang="en-ID" dirty="0" err="1"/>
              <a:t>klub</a:t>
            </a:r>
            <a:r>
              <a:rPr lang="en-ID" dirty="0"/>
              <a:t>–</a:t>
            </a:r>
            <a:r>
              <a:rPr lang="en-ID" dirty="0" err="1"/>
              <a:t>klub</a:t>
            </a:r>
            <a:r>
              <a:rPr lang="en-ID" dirty="0"/>
              <a:t> </a:t>
            </a:r>
            <a:r>
              <a:rPr lang="en-ID" dirty="0" err="1"/>
              <a:t>pendukungnya</a:t>
            </a:r>
            <a:r>
              <a:rPr lang="en-ID" dirty="0"/>
              <a:t> </a:t>
            </a:r>
            <a:r>
              <a:rPr lang="en-ID" dirty="0" err="1"/>
              <a:t>memosisikan</a:t>
            </a:r>
            <a:r>
              <a:rPr lang="en-ID" dirty="0"/>
              <a:t> </a:t>
            </a:r>
            <a:r>
              <a:rPr lang="en-ID" dirty="0" err="1"/>
              <a:t>diri</a:t>
            </a:r>
            <a:r>
              <a:rPr lang="en-ID" dirty="0"/>
              <a:t> </a:t>
            </a:r>
            <a:r>
              <a:rPr lang="en-ID" dirty="0" err="1"/>
              <a:t>sebagai</a:t>
            </a:r>
            <a:r>
              <a:rPr lang="en-ID" dirty="0"/>
              <a:t> “</a:t>
            </a:r>
            <a:r>
              <a:rPr lang="en-ID" dirty="0" err="1"/>
              <a:t>pihak</a:t>
            </a:r>
            <a:r>
              <a:rPr lang="en-ID" dirty="0"/>
              <a:t> </a:t>
            </a:r>
            <a:r>
              <a:rPr lang="en-ID" dirty="0" err="1"/>
              <a:t>swasta</a:t>
            </a:r>
            <a:r>
              <a:rPr lang="en-ID" dirty="0"/>
              <a:t>”, </a:t>
            </a:r>
            <a:r>
              <a:rPr lang="en-ID" dirty="0" err="1"/>
              <a:t>padahal</a:t>
            </a:r>
            <a:r>
              <a:rPr lang="en-ID" dirty="0"/>
              <a:t> </a:t>
            </a:r>
            <a:r>
              <a:rPr lang="en-ID" dirty="0" err="1"/>
              <a:t>dalam</a:t>
            </a:r>
            <a:r>
              <a:rPr lang="en-ID" dirty="0"/>
              <a:t> </a:t>
            </a:r>
            <a:r>
              <a:rPr lang="en-ID" dirty="0" err="1"/>
              <a:t>sejarahnya</a:t>
            </a:r>
            <a:r>
              <a:rPr lang="en-ID" dirty="0"/>
              <a:t>, dan </a:t>
            </a:r>
            <a:r>
              <a:rPr lang="en-ID" dirty="0" err="1"/>
              <a:t>sampai</a:t>
            </a:r>
            <a:r>
              <a:rPr lang="en-ID" dirty="0"/>
              <a:t> </a:t>
            </a:r>
            <a:r>
              <a:rPr lang="en-ID" dirty="0" err="1"/>
              <a:t>saat</a:t>
            </a:r>
            <a:r>
              <a:rPr lang="en-ID" dirty="0"/>
              <a:t> </a:t>
            </a:r>
            <a:r>
              <a:rPr lang="en-ID" dirty="0" err="1"/>
              <a:t>ini</a:t>
            </a:r>
            <a:r>
              <a:rPr lang="en-ID" dirty="0"/>
              <a:t>, </a:t>
            </a:r>
            <a:r>
              <a:rPr lang="en-ID" dirty="0" err="1"/>
              <a:t>masih</a:t>
            </a:r>
            <a:r>
              <a:rPr lang="en-ID" dirty="0"/>
              <a:t> </a:t>
            </a:r>
            <a:r>
              <a:rPr lang="en-ID" dirty="0" err="1"/>
              <a:t>ada</a:t>
            </a:r>
            <a:r>
              <a:rPr lang="en-ID" dirty="0"/>
              <a:t> </a:t>
            </a:r>
            <a:r>
              <a:rPr lang="en-ID" dirty="0" err="1"/>
              <a:t>peran</a:t>
            </a:r>
            <a:r>
              <a:rPr lang="en-ID" dirty="0"/>
              <a:t> </a:t>
            </a:r>
            <a:r>
              <a:rPr lang="en-ID" dirty="0" err="1"/>
              <a:t>pemerintah</a:t>
            </a:r>
            <a:r>
              <a:rPr lang="en-ID" dirty="0"/>
              <a:t>. Pada </a:t>
            </a:r>
            <a:r>
              <a:rPr lang="en-ID" dirty="0" err="1"/>
              <a:t>akhirnya</a:t>
            </a:r>
            <a:r>
              <a:rPr lang="en-ID" dirty="0"/>
              <a:t>, salah </a:t>
            </a:r>
            <a:r>
              <a:rPr lang="en-ID" dirty="0" err="1"/>
              <a:t>kaprah</a:t>
            </a:r>
            <a:r>
              <a:rPr lang="en-ID" dirty="0"/>
              <a:t> </a:t>
            </a:r>
            <a:r>
              <a:rPr lang="en-ID" dirty="0" err="1"/>
              <a:t>penggabungan</a:t>
            </a:r>
            <a:r>
              <a:rPr lang="en-ID" dirty="0"/>
              <a:t> </a:t>
            </a:r>
            <a:r>
              <a:rPr lang="en-ID" dirty="0" err="1"/>
              <a:t>kompetisi</a:t>
            </a:r>
            <a:r>
              <a:rPr lang="en-ID" dirty="0"/>
              <a:t> pada </a:t>
            </a:r>
            <a:r>
              <a:rPr lang="en-ID" dirty="0" err="1"/>
              <a:t>tahun</a:t>
            </a:r>
            <a:r>
              <a:rPr lang="en-ID" dirty="0"/>
              <a:t> 1994 </a:t>
            </a:r>
            <a:r>
              <a:rPr lang="en-ID" dirty="0" err="1"/>
              <a:t>ini</a:t>
            </a:r>
            <a:r>
              <a:rPr lang="en-ID" dirty="0"/>
              <a:t> </a:t>
            </a:r>
            <a:r>
              <a:rPr lang="en-ID" dirty="0" err="1"/>
              <a:t>implikasinya</a:t>
            </a:r>
            <a:r>
              <a:rPr lang="en-ID" dirty="0"/>
              <a:t> </a:t>
            </a:r>
            <a:r>
              <a:rPr lang="en-ID" dirty="0" err="1"/>
              <a:t>terus</a:t>
            </a:r>
            <a:r>
              <a:rPr lang="en-ID" dirty="0"/>
              <a:t> </a:t>
            </a:r>
            <a:r>
              <a:rPr lang="en-ID" dirty="0" err="1"/>
              <a:t>terasa</a:t>
            </a:r>
            <a:r>
              <a:rPr lang="en-ID" dirty="0"/>
              <a:t> </a:t>
            </a:r>
            <a:r>
              <a:rPr lang="en-ID" dirty="0" err="1"/>
              <a:t>sampai</a:t>
            </a:r>
            <a:r>
              <a:rPr lang="en-ID" dirty="0"/>
              <a:t> </a:t>
            </a:r>
            <a:r>
              <a:rPr lang="en-ID" dirty="0" err="1"/>
              <a:t>sekarang</a:t>
            </a:r>
            <a:r>
              <a:rPr lang="en-ID" dirty="0"/>
              <a:t> (</a:t>
            </a:r>
            <a:r>
              <a:rPr lang="en-ID" dirty="0" err="1"/>
              <a:t>Junaedi</a:t>
            </a:r>
            <a:r>
              <a:rPr lang="en-ID" dirty="0"/>
              <a:t>, 2015)</a:t>
            </a:r>
          </a:p>
          <a:p>
            <a:r>
              <a:rPr lang="en-ID" dirty="0"/>
              <a:t>Read more https://</a:t>
            </a:r>
            <a:r>
              <a:rPr lang="en-ID" dirty="0" err="1"/>
              <a:t>fandom.id</a:t>
            </a:r>
            <a:r>
              <a:rPr lang="en-ID" dirty="0"/>
              <a:t>/</a:t>
            </a:r>
            <a:r>
              <a:rPr lang="en-ID" dirty="0" err="1"/>
              <a:t>artikel</a:t>
            </a:r>
            <a:r>
              <a:rPr lang="en-ID" dirty="0"/>
              <a:t>/feature/kapitalisme-semu-dan-kegagalan-swastanisasi-sepak-bola-indonesia/</a:t>
            </a:r>
            <a:endParaRPr lang="en-US" dirty="0"/>
          </a:p>
        </p:txBody>
      </p:sp>
    </p:spTree>
    <p:extLst>
      <p:ext uri="{BB962C8B-B14F-4D97-AF65-F5344CB8AC3E}">
        <p14:creationId xmlns:p14="http://schemas.microsoft.com/office/powerpoint/2010/main" val="15113448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t="-6000" b="-6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920CB-7D16-D64C-9D57-1729EC530288}"/>
              </a:ext>
            </a:extLst>
          </p:cNvPr>
          <p:cNvSpPr>
            <a:spLocks noGrp="1"/>
          </p:cNvSpPr>
          <p:nvPr>
            <p:ph type="title"/>
          </p:nvPr>
        </p:nvSpPr>
        <p:spPr/>
        <p:txBody>
          <a:bodyPr/>
          <a:lstStyle/>
          <a:p>
            <a:r>
              <a:rPr lang="en-US" b="1" dirty="0"/>
              <a:t>Media </a:t>
            </a:r>
            <a:r>
              <a:rPr lang="en-US" b="1" dirty="0" err="1"/>
              <a:t>Mengemas</a:t>
            </a:r>
            <a:r>
              <a:rPr lang="en-US" b="1" dirty="0"/>
              <a:t> </a:t>
            </a:r>
            <a:r>
              <a:rPr lang="en-US" b="1" dirty="0" err="1"/>
              <a:t>Berita</a:t>
            </a:r>
            <a:r>
              <a:rPr lang="en-US" b="1" dirty="0"/>
              <a:t> </a:t>
            </a:r>
            <a:r>
              <a:rPr lang="en-US" b="1" dirty="0" err="1"/>
              <a:t>tentang</a:t>
            </a:r>
            <a:r>
              <a:rPr lang="en-US" b="1" dirty="0"/>
              <a:t> </a:t>
            </a:r>
            <a:r>
              <a:rPr lang="en-US" b="1" dirty="0" err="1"/>
              <a:t>Kekerasan</a:t>
            </a:r>
            <a:r>
              <a:rPr lang="en-US" b="1" dirty="0"/>
              <a:t> </a:t>
            </a:r>
            <a:r>
              <a:rPr lang="en-US" b="1" dirty="0" err="1"/>
              <a:t>Suporter</a:t>
            </a:r>
            <a:endParaRPr lang="en-US" b="1" dirty="0"/>
          </a:p>
        </p:txBody>
      </p:sp>
      <p:sp>
        <p:nvSpPr>
          <p:cNvPr id="3" name="Content Placeholder 2">
            <a:extLst>
              <a:ext uri="{FF2B5EF4-FFF2-40B4-BE49-F238E27FC236}">
                <a16:creationId xmlns:a16="http://schemas.microsoft.com/office/drawing/2014/main" id="{D7633E75-97EB-A44A-BFFF-6B41AF4D17EA}"/>
              </a:ext>
            </a:extLst>
          </p:cNvPr>
          <p:cNvSpPr>
            <a:spLocks noGrp="1"/>
          </p:cNvSpPr>
          <p:nvPr>
            <p:ph idx="1"/>
          </p:nvPr>
        </p:nvSpPr>
        <p:spPr/>
        <p:txBody>
          <a:bodyPr/>
          <a:lstStyle/>
          <a:p>
            <a:r>
              <a:rPr lang="en-ID" dirty="0" err="1"/>
              <a:t>Sejak</a:t>
            </a:r>
            <a:r>
              <a:rPr lang="en-ID" dirty="0"/>
              <a:t> </a:t>
            </a:r>
            <a:r>
              <a:rPr lang="en-ID" dirty="0" err="1"/>
              <a:t>pertengahan</a:t>
            </a:r>
            <a:r>
              <a:rPr lang="en-ID" dirty="0"/>
              <a:t> </a:t>
            </a:r>
            <a:r>
              <a:rPr lang="en-ID" dirty="0" err="1"/>
              <a:t>dekade</a:t>
            </a:r>
            <a:r>
              <a:rPr lang="en-ID" dirty="0"/>
              <a:t> 1960-an, </a:t>
            </a:r>
            <a:r>
              <a:rPr lang="en-ID" dirty="0" err="1"/>
              <a:t>koran-koran</a:t>
            </a:r>
            <a:r>
              <a:rPr lang="en-ID" dirty="0"/>
              <a:t> di </a:t>
            </a:r>
            <a:r>
              <a:rPr lang="en-ID" dirty="0" err="1"/>
              <a:t>Inggris</a:t>
            </a:r>
            <a:r>
              <a:rPr lang="en-ID" dirty="0"/>
              <a:t> </a:t>
            </a:r>
            <a:r>
              <a:rPr lang="en-ID" dirty="0" err="1"/>
              <a:t>mulai</a:t>
            </a:r>
            <a:r>
              <a:rPr lang="en-ID" dirty="0"/>
              <a:t> </a:t>
            </a:r>
            <a:r>
              <a:rPr lang="en-ID" dirty="0" err="1"/>
              <a:t>menggunakan</a:t>
            </a:r>
            <a:r>
              <a:rPr lang="en-ID" dirty="0"/>
              <a:t> </a:t>
            </a:r>
            <a:r>
              <a:rPr lang="en-ID" dirty="0" err="1"/>
              <a:t>retorika</a:t>
            </a:r>
            <a:r>
              <a:rPr lang="en-ID" dirty="0"/>
              <a:t> </a:t>
            </a:r>
            <a:r>
              <a:rPr lang="en-ID" dirty="0" err="1"/>
              <a:t>militeristik</a:t>
            </a:r>
            <a:r>
              <a:rPr lang="en-ID" dirty="0"/>
              <a:t> </a:t>
            </a:r>
            <a:r>
              <a:rPr lang="en-ID" dirty="0" err="1"/>
              <a:t>dalam</a:t>
            </a:r>
            <a:r>
              <a:rPr lang="en-ID" dirty="0"/>
              <a:t> </a:t>
            </a:r>
            <a:r>
              <a:rPr lang="en-ID" dirty="0" err="1"/>
              <a:t>melaporkan</a:t>
            </a:r>
            <a:r>
              <a:rPr lang="en-ID" dirty="0"/>
              <a:t> </a:t>
            </a:r>
            <a:r>
              <a:rPr lang="en-ID" dirty="0" err="1"/>
              <a:t>pertandingan</a:t>
            </a:r>
            <a:r>
              <a:rPr lang="en-ID" dirty="0"/>
              <a:t> </a:t>
            </a:r>
            <a:r>
              <a:rPr lang="en-ID" dirty="0" err="1"/>
              <a:t>sepak</a:t>
            </a:r>
            <a:r>
              <a:rPr lang="en-ID" dirty="0"/>
              <a:t> bola dan </a:t>
            </a:r>
            <a:r>
              <a:rPr lang="en-ID" dirty="0" err="1"/>
              <a:t>kekerasan</a:t>
            </a:r>
            <a:r>
              <a:rPr lang="en-ID" dirty="0"/>
              <a:t> yang </a:t>
            </a:r>
            <a:r>
              <a:rPr lang="en-ID" dirty="0" err="1"/>
              <a:t>melibatkan</a:t>
            </a:r>
            <a:r>
              <a:rPr lang="en-ID" dirty="0"/>
              <a:t> </a:t>
            </a:r>
            <a:r>
              <a:rPr lang="en-ID" dirty="0" err="1"/>
              <a:t>kerumunan</a:t>
            </a:r>
            <a:r>
              <a:rPr lang="en-ID" dirty="0"/>
              <a:t> </a:t>
            </a:r>
            <a:r>
              <a:rPr lang="en-ID" dirty="0" err="1"/>
              <a:t>suporter</a:t>
            </a:r>
            <a:r>
              <a:rPr lang="en-ID" dirty="0"/>
              <a:t>. </a:t>
            </a:r>
          </a:p>
          <a:p>
            <a:r>
              <a:rPr lang="en-ID" dirty="0"/>
              <a:t>Hasil </a:t>
            </a:r>
            <a:r>
              <a:rPr lang="en-ID" dirty="0" err="1"/>
              <a:t>interaksi</a:t>
            </a:r>
            <a:r>
              <a:rPr lang="en-ID" dirty="0"/>
              <a:t> </a:t>
            </a:r>
            <a:r>
              <a:rPr lang="en-ID" dirty="0" err="1"/>
              <a:t>kedua</a:t>
            </a:r>
            <a:r>
              <a:rPr lang="en-ID" dirty="0"/>
              <a:t> </a:t>
            </a:r>
            <a:r>
              <a:rPr lang="en-ID" dirty="0" err="1"/>
              <a:t>perkembangan</a:t>
            </a:r>
            <a:r>
              <a:rPr lang="en-ID" dirty="0"/>
              <a:t> </a:t>
            </a:r>
            <a:r>
              <a:rPr lang="en-ID" dirty="0" err="1"/>
              <a:t>ini</a:t>
            </a:r>
            <a:r>
              <a:rPr lang="en-ID" dirty="0"/>
              <a:t> </a:t>
            </a:r>
            <a:r>
              <a:rPr lang="en-ID" dirty="0" err="1"/>
              <a:t>menyebabkan</a:t>
            </a:r>
            <a:r>
              <a:rPr lang="en-ID" dirty="0"/>
              <a:t> </a:t>
            </a:r>
            <a:r>
              <a:rPr lang="en-ID" dirty="0" err="1"/>
              <a:t>perkelahian</a:t>
            </a:r>
            <a:r>
              <a:rPr lang="en-ID" dirty="0"/>
              <a:t> yang </a:t>
            </a:r>
            <a:r>
              <a:rPr lang="en-ID" dirty="0" err="1"/>
              <a:t>melibatkan</a:t>
            </a:r>
            <a:r>
              <a:rPr lang="en-ID" dirty="0"/>
              <a:t> </a:t>
            </a:r>
            <a:r>
              <a:rPr lang="en-ID" dirty="0" err="1"/>
              <a:t>suporter</a:t>
            </a:r>
            <a:r>
              <a:rPr lang="en-ID" dirty="0"/>
              <a:t> </a:t>
            </a:r>
            <a:r>
              <a:rPr lang="en-ID" dirty="0" err="1"/>
              <a:t>sepak</a:t>
            </a:r>
            <a:r>
              <a:rPr lang="en-ID" dirty="0"/>
              <a:t> bola </a:t>
            </a:r>
            <a:r>
              <a:rPr lang="en-ID" dirty="0" err="1"/>
              <a:t>semakin</a:t>
            </a:r>
            <a:r>
              <a:rPr lang="en-ID" dirty="0"/>
              <a:t> </a:t>
            </a:r>
            <a:r>
              <a:rPr lang="en-ID" dirty="0" err="1"/>
              <a:t>meningkat</a:t>
            </a:r>
            <a:r>
              <a:rPr lang="en-ID" dirty="0"/>
              <a:t>. </a:t>
            </a:r>
          </a:p>
          <a:p>
            <a:r>
              <a:rPr lang="en-ID" dirty="0" err="1"/>
              <a:t>Laki-laki</a:t>
            </a:r>
            <a:r>
              <a:rPr lang="en-ID" dirty="0"/>
              <a:t> </a:t>
            </a:r>
            <a:r>
              <a:rPr lang="en-ID" dirty="0" err="1"/>
              <a:t>dari</a:t>
            </a:r>
            <a:r>
              <a:rPr lang="en-ID" dirty="0"/>
              <a:t> </a:t>
            </a:r>
            <a:r>
              <a:rPr lang="en-ID" dirty="0" err="1"/>
              <a:t>kelas</a:t>
            </a:r>
            <a:r>
              <a:rPr lang="en-ID" dirty="0"/>
              <a:t> </a:t>
            </a:r>
            <a:r>
              <a:rPr lang="en-ID" dirty="0" err="1"/>
              <a:t>pekerja</a:t>
            </a:r>
            <a:r>
              <a:rPr lang="en-ID" dirty="0"/>
              <a:t>, </a:t>
            </a:r>
            <a:r>
              <a:rPr lang="en-ID" dirty="0" err="1"/>
              <a:t>pelaku</a:t>
            </a:r>
            <a:r>
              <a:rPr lang="en-ID" dirty="0"/>
              <a:t> </a:t>
            </a:r>
            <a:r>
              <a:rPr lang="en-ID" dirty="0" err="1"/>
              <a:t>utama</a:t>
            </a:r>
            <a:r>
              <a:rPr lang="en-ID" dirty="0"/>
              <a:t> </a:t>
            </a:r>
            <a:r>
              <a:rPr lang="en-ID" dirty="0" err="1"/>
              <a:t>dalam</a:t>
            </a:r>
            <a:r>
              <a:rPr lang="en-ID" dirty="0"/>
              <a:t> </a:t>
            </a:r>
            <a:r>
              <a:rPr lang="en-ID" dirty="0" err="1"/>
              <a:t>kekerasan</a:t>
            </a:r>
            <a:r>
              <a:rPr lang="en-ID" dirty="0"/>
              <a:t> yang </a:t>
            </a:r>
            <a:r>
              <a:rPr lang="en-ID" dirty="0" err="1"/>
              <a:t>melibatkan</a:t>
            </a:r>
            <a:r>
              <a:rPr lang="en-ID" dirty="0"/>
              <a:t> </a:t>
            </a:r>
            <a:r>
              <a:rPr lang="en-ID" dirty="0" err="1"/>
              <a:t>suporter</a:t>
            </a:r>
            <a:r>
              <a:rPr lang="en-ID" dirty="0"/>
              <a:t> </a:t>
            </a:r>
            <a:r>
              <a:rPr lang="en-ID" dirty="0" err="1"/>
              <a:t>sepak</a:t>
            </a:r>
            <a:r>
              <a:rPr lang="en-ID" dirty="0"/>
              <a:t> bola, </a:t>
            </a:r>
            <a:r>
              <a:rPr lang="en-ID" dirty="0" err="1"/>
              <a:t>menganggap</a:t>
            </a:r>
            <a:r>
              <a:rPr lang="en-ID" dirty="0"/>
              <a:t> </a:t>
            </a:r>
            <a:r>
              <a:rPr lang="en-ID" dirty="0" err="1"/>
              <a:t>pemberitaan</a:t>
            </a:r>
            <a:r>
              <a:rPr lang="en-ID" dirty="0"/>
              <a:t> </a:t>
            </a:r>
            <a:r>
              <a:rPr lang="en-ID" dirty="0" err="1"/>
              <a:t>koran</a:t>
            </a:r>
            <a:r>
              <a:rPr lang="en-ID" dirty="0"/>
              <a:t> </a:t>
            </a:r>
            <a:r>
              <a:rPr lang="en-ID" dirty="0" err="1"/>
              <a:t>sebagai</a:t>
            </a:r>
            <a:r>
              <a:rPr lang="en-ID" dirty="0"/>
              <a:t> “</a:t>
            </a:r>
            <a:r>
              <a:rPr lang="en-ID" dirty="0" err="1"/>
              <a:t>iklan</a:t>
            </a:r>
            <a:r>
              <a:rPr lang="en-ID" dirty="0"/>
              <a:t> gratis” </a:t>
            </a:r>
            <a:r>
              <a:rPr lang="en-ID" dirty="0" err="1"/>
              <a:t>untuk</a:t>
            </a:r>
            <a:r>
              <a:rPr lang="en-ID" dirty="0"/>
              <a:t> </a:t>
            </a:r>
            <a:r>
              <a:rPr lang="en-ID" dirty="0" err="1"/>
              <a:t>membuktikan</a:t>
            </a:r>
            <a:r>
              <a:rPr lang="en-ID" dirty="0"/>
              <a:t> </a:t>
            </a:r>
            <a:r>
              <a:rPr lang="en-ID" dirty="0" err="1"/>
              <a:t>keperkasaan</a:t>
            </a:r>
            <a:r>
              <a:rPr lang="en-ID" dirty="0"/>
              <a:t> dan </a:t>
            </a:r>
            <a:r>
              <a:rPr lang="en-ID" dirty="0" err="1"/>
              <a:t>kemampuannya</a:t>
            </a:r>
            <a:r>
              <a:rPr lang="en-ID" dirty="0"/>
              <a:t> </a:t>
            </a:r>
            <a:r>
              <a:rPr lang="en-ID" dirty="0" err="1"/>
              <a:t>mengalahkan</a:t>
            </a:r>
            <a:r>
              <a:rPr lang="en-ID" dirty="0"/>
              <a:t> </a:t>
            </a:r>
            <a:r>
              <a:rPr lang="en-ID" dirty="0" err="1"/>
              <a:t>suporter</a:t>
            </a:r>
            <a:r>
              <a:rPr lang="en-ID" dirty="0"/>
              <a:t> </a:t>
            </a:r>
            <a:r>
              <a:rPr lang="en-ID" dirty="0" err="1"/>
              <a:t>lawan</a:t>
            </a:r>
            <a:r>
              <a:rPr lang="en-ID" dirty="0"/>
              <a:t> (Williams, Dunning &amp; Murphy, 1986).</a:t>
            </a:r>
            <a:endParaRPr lang="en-US" dirty="0"/>
          </a:p>
        </p:txBody>
      </p:sp>
    </p:spTree>
    <p:extLst>
      <p:ext uri="{BB962C8B-B14F-4D97-AF65-F5344CB8AC3E}">
        <p14:creationId xmlns:p14="http://schemas.microsoft.com/office/powerpoint/2010/main" val="38644973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9000"/>
            <a:lum/>
          </a:blip>
          <a:srcRect/>
          <a:stretch>
            <a:fillRect l="-5000" r="-5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8E5DF-1C2A-C845-AA9B-954AF4C69B66}"/>
              </a:ext>
            </a:extLst>
          </p:cNvPr>
          <p:cNvSpPr>
            <a:spLocks noGrp="1"/>
          </p:cNvSpPr>
          <p:nvPr>
            <p:ph type="title"/>
          </p:nvPr>
        </p:nvSpPr>
        <p:spPr/>
        <p:txBody>
          <a:bodyPr/>
          <a:lstStyle/>
          <a:p>
            <a:r>
              <a:rPr lang="en-US" b="1" dirty="0" err="1"/>
              <a:t>Kekerasan</a:t>
            </a:r>
            <a:r>
              <a:rPr lang="en-US" b="1" dirty="0"/>
              <a:t> : Fans </a:t>
            </a:r>
            <a:r>
              <a:rPr lang="en-US" b="1" dirty="0" err="1"/>
              <a:t>Sepak</a:t>
            </a:r>
            <a:r>
              <a:rPr lang="en-US" b="1" dirty="0"/>
              <a:t> bola dan Media di Indonesia</a:t>
            </a:r>
          </a:p>
        </p:txBody>
      </p:sp>
      <p:sp>
        <p:nvSpPr>
          <p:cNvPr id="3" name="Content Placeholder 2">
            <a:extLst>
              <a:ext uri="{FF2B5EF4-FFF2-40B4-BE49-F238E27FC236}">
                <a16:creationId xmlns:a16="http://schemas.microsoft.com/office/drawing/2014/main" id="{FE6FFC10-D8F4-1047-B60C-DD93BB1CD25B}"/>
              </a:ext>
            </a:extLst>
          </p:cNvPr>
          <p:cNvSpPr>
            <a:spLocks noGrp="1"/>
          </p:cNvSpPr>
          <p:nvPr>
            <p:ph idx="1"/>
          </p:nvPr>
        </p:nvSpPr>
        <p:spPr/>
        <p:txBody>
          <a:bodyPr/>
          <a:lstStyle/>
          <a:p>
            <a:r>
              <a:rPr lang="en-ID" dirty="0"/>
              <a:t>Di </a:t>
            </a:r>
            <a:r>
              <a:rPr lang="en-ID" dirty="0" err="1"/>
              <a:t>Indonsia</a:t>
            </a:r>
            <a:r>
              <a:rPr lang="en-ID" dirty="0"/>
              <a:t>, media </a:t>
            </a:r>
            <a:r>
              <a:rPr lang="en-ID" dirty="0" err="1"/>
              <a:t>menampilkan</a:t>
            </a:r>
            <a:r>
              <a:rPr lang="en-ID" dirty="0"/>
              <a:t> </a:t>
            </a:r>
            <a:r>
              <a:rPr lang="en-ID" dirty="0" err="1"/>
              <a:t>narasi</a:t>
            </a:r>
            <a:r>
              <a:rPr lang="en-ID" dirty="0"/>
              <a:t> yang </a:t>
            </a:r>
            <a:r>
              <a:rPr lang="en-ID" dirty="0" err="1"/>
              <a:t>menghukum</a:t>
            </a:r>
            <a:r>
              <a:rPr lang="en-ID" dirty="0"/>
              <a:t> </a:t>
            </a:r>
            <a:r>
              <a:rPr lang="en-ID" dirty="0" err="1"/>
              <a:t>suporter</a:t>
            </a:r>
            <a:r>
              <a:rPr lang="en-ID" dirty="0"/>
              <a:t> </a:t>
            </a:r>
            <a:r>
              <a:rPr lang="en-ID" dirty="0" err="1"/>
              <a:t>sebagai</a:t>
            </a:r>
            <a:r>
              <a:rPr lang="en-ID" dirty="0"/>
              <a:t> </a:t>
            </a:r>
            <a:r>
              <a:rPr lang="en-ID" dirty="0" err="1"/>
              <a:t>pesakitan</a:t>
            </a:r>
            <a:r>
              <a:rPr lang="en-ID" dirty="0"/>
              <a:t>. Di </a:t>
            </a:r>
            <a:r>
              <a:rPr lang="en-ID" dirty="0" err="1"/>
              <a:t>Inggris</a:t>
            </a:r>
            <a:r>
              <a:rPr lang="en-ID" dirty="0"/>
              <a:t> dan Italia, </a:t>
            </a:r>
            <a:r>
              <a:rPr lang="en-ID" dirty="0" err="1"/>
              <a:t>suporter</a:t>
            </a:r>
            <a:r>
              <a:rPr lang="en-ID" dirty="0"/>
              <a:t> yang </a:t>
            </a:r>
            <a:r>
              <a:rPr lang="en-ID" dirty="0" err="1"/>
              <a:t>acap</a:t>
            </a:r>
            <a:r>
              <a:rPr lang="en-ID" dirty="0"/>
              <a:t> </a:t>
            </a:r>
            <a:r>
              <a:rPr lang="en-ID" dirty="0" err="1"/>
              <a:t>terlibat</a:t>
            </a:r>
            <a:r>
              <a:rPr lang="en-ID" dirty="0"/>
              <a:t> </a:t>
            </a:r>
            <a:r>
              <a:rPr lang="en-ID" dirty="0" err="1"/>
              <a:t>aksi</a:t>
            </a:r>
            <a:r>
              <a:rPr lang="en-ID" dirty="0"/>
              <a:t> </a:t>
            </a:r>
            <a:r>
              <a:rPr lang="en-ID" dirty="0" err="1"/>
              <a:t>kekerasan</a:t>
            </a:r>
            <a:r>
              <a:rPr lang="en-ID" dirty="0"/>
              <a:t> </a:t>
            </a:r>
            <a:r>
              <a:rPr lang="en-ID" dirty="0" err="1"/>
              <a:t>umumnya</a:t>
            </a:r>
            <a:r>
              <a:rPr lang="en-ID" dirty="0"/>
              <a:t> </a:t>
            </a:r>
            <a:r>
              <a:rPr lang="en-ID" dirty="0" err="1"/>
              <a:t>berseberangan</a:t>
            </a:r>
            <a:r>
              <a:rPr lang="en-ID" dirty="0"/>
              <a:t> </a:t>
            </a:r>
            <a:r>
              <a:rPr lang="en-ID" dirty="0" err="1"/>
              <a:t>dengan</a:t>
            </a:r>
            <a:r>
              <a:rPr lang="en-ID" dirty="0"/>
              <a:t> </a:t>
            </a:r>
            <a:r>
              <a:rPr lang="en-ID" dirty="0" err="1"/>
              <a:t>aparat</a:t>
            </a:r>
            <a:r>
              <a:rPr lang="en-ID" dirty="0"/>
              <a:t> </a:t>
            </a:r>
            <a:r>
              <a:rPr lang="en-ID" dirty="0" err="1"/>
              <a:t>keamanan</a:t>
            </a:r>
            <a:r>
              <a:rPr lang="en-ID" dirty="0"/>
              <a:t> negara. </a:t>
            </a:r>
          </a:p>
          <a:p>
            <a:r>
              <a:rPr lang="en-ID" dirty="0"/>
              <a:t>Di Indonesia, </a:t>
            </a:r>
            <a:r>
              <a:rPr lang="en-ID" dirty="0" err="1"/>
              <a:t>sebaliknya</a:t>
            </a:r>
            <a:r>
              <a:rPr lang="en-ID" dirty="0"/>
              <a:t>, </a:t>
            </a:r>
            <a:r>
              <a:rPr lang="en-ID" dirty="0" err="1"/>
              <a:t>setidaknya</a:t>
            </a:r>
            <a:r>
              <a:rPr lang="en-ID" dirty="0"/>
              <a:t> </a:t>
            </a:r>
            <a:r>
              <a:rPr lang="en-ID" dirty="0" err="1"/>
              <a:t>berkaca</a:t>
            </a:r>
            <a:r>
              <a:rPr lang="en-ID" dirty="0"/>
              <a:t> pada </a:t>
            </a:r>
            <a:r>
              <a:rPr lang="en-ID" dirty="0" err="1"/>
              <a:t>kasus</a:t>
            </a:r>
            <a:r>
              <a:rPr lang="en-ID" dirty="0"/>
              <a:t> </a:t>
            </a:r>
            <a:r>
              <a:rPr lang="en-ID" dirty="0" err="1"/>
              <a:t>kekerasan</a:t>
            </a:r>
            <a:r>
              <a:rPr lang="en-ID" dirty="0"/>
              <a:t> </a:t>
            </a:r>
            <a:r>
              <a:rPr lang="en-ID" dirty="0" err="1"/>
              <a:t>suporter</a:t>
            </a:r>
            <a:r>
              <a:rPr lang="en-ID" dirty="0"/>
              <a:t> di </a:t>
            </a:r>
            <a:r>
              <a:rPr lang="en-ID" dirty="0" err="1"/>
              <a:t>Godong</a:t>
            </a:r>
            <a:r>
              <a:rPr lang="en-ID" dirty="0"/>
              <a:t>, </a:t>
            </a:r>
            <a:r>
              <a:rPr lang="en-ID" dirty="0" err="1"/>
              <a:t>suporter</a:t>
            </a:r>
            <a:r>
              <a:rPr lang="en-ID" dirty="0"/>
              <a:t> </a:t>
            </a:r>
            <a:r>
              <a:rPr lang="en-ID" dirty="0" err="1"/>
              <a:t>harus</a:t>
            </a:r>
            <a:r>
              <a:rPr lang="en-ID" dirty="0"/>
              <a:t> </a:t>
            </a:r>
            <a:r>
              <a:rPr lang="en-ID" dirty="0" err="1"/>
              <a:t>mendapat</a:t>
            </a:r>
            <a:r>
              <a:rPr lang="en-ID" dirty="0"/>
              <a:t> </a:t>
            </a:r>
            <a:r>
              <a:rPr lang="en-ID" dirty="0" err="1"/>
              <a:t>pengawalan</a:t>
            </a:r>
            <a:r>
              <a:rPr lang="en-ID" dirty="0"/>
              <a:t> </a:t>
            </a:r>
            <a:r>
              <a:rPr lang="en-ID" dirty="0" err="1"/>
              <a:t>aparat</a:t>
            </a:r>
            <a:r>
              <a:rPr lang="en-ID" dirty="0"/>
              <a:t> </a:t>
            </a:r>
            <a:r>
              <a:rPr lang="en-ID" dirty="0" err="1"/>
              <a:t>keamanan</a:t>
            </a:r>
            <a:r>
              <a:rPr lang="en-ID" dirty="0"/>
              <a:t> </a:t>
            </a:r>
            <a:r>
              <a:rPr lang="en-ID" dirty="0" err="1"/>
              <a:t>untuk</a:t>
            </a:r>
            <a:r>
              <a:rPr lang="en-ID" dirty="0"/>
              <a:t> </a:t>
            </a:r>
            <a:r>
              <a:rPr lang="en-ID" dirty="0" err="1"/>
              <a:t>dapat</a:t>
            </a:r>
            <a:r>
              <a:rPr lang="en-ID" dirty="0"/>
              <a:t> </a:t>
            </a:r>
            <a:r>
              <a:rPr lang="en-ID" dirty="0" err="1"/>
              <a:t>dievakuasi</a:t>
            </a:r>
            <a:r>
              <a:rPr lang="en-ID" dirty="0"/>
              <a:t> </a:t>
            </a:r>
            <a:r>
              <a:rPr lang="en-ID" dirty="0" err="1"/>
              <a:t>dari</a:t>
            </a:r>
            <a:r>
              <a:rPr lang="en-ID" dirty="0"/>
              <a:t> </a:t>
            </a:r>
            <a:r>
              <a:rPr lang="en-ID" dirty="0" err="1"/>
              <a:t>serangan</a:t>
            </a:r>
            <a:r>
              <a:rPr lang="en-ID" dirty="0"/>
              <a:t> </a:t>
            </a:r>
            <a:r>
              <a:rPr lang="en-ID" dirty="0" err="1"/>
              <a:t>warga</a:t>
            </a:r>
            <a:r>
              <a:rPr lang="en-ID" dirty="0"/>
              <a:t> yang </a:t>
            </a:r>
            <a:r>
              <a:rPr lang="en-ID" dirty="0" err="1"/>
              <a:t>melakukan</a:t>
            </a:r>
            <a:r>
              <a:rPr lang="en-ID" dirty="0"/>
              <a:t> </a:t>
            </a:r>
            <a:r>
              <a:rPr lang="en-ID" dirty="0" err="1"/>
              <a:t>serangan</a:t>
            </a:r>
            <a:r>
              <a:rPr lang="en-ID" dirty="0"/>
              <a:t> </a:t>
            </a:r>
            <a:r>
              <a:rPr lang="en-ID" dirty="0" err="1"/>
              <a:t>balik</a:t>
            </a:r>
            <a:r>
              <a:rPr lang="en-ID" dirty="0"/>
              <a:t> </a:t>
            </a:r>
            <a:r>
              <a:rPr lang="en-ID" dirty="0" err="1"/>
              <a:t>atas</a:t>
            </a:r>
            <a:r>
              <a:rPr lang="en-ID" dirty="0"/>
              <a:t> </a:t>
            </a:r>
            <a:r>
              <a:rPr lang="en-ID" dirty="0" err="1"/>
              <a:t>kekerasan</a:t>
            </a:r>
            <a:r>
              <a:rPr lang="en-ID" dirty="0"/>
              <a:t> yang </a:t>
            </a:r>
            <a:r>
              <a:rPr lang="en-ID" dirty="0" err="1"/>
              <a:t>dilakukan</a:t>
            </a:r>
            <a:r>
              <a:rPr lang="en-ID" dirty="0"/>
              <a:t> </a:t>
            </a:r>
            <a:r>
              <a:rPr lang="en-ID" dirty="0" err="1"/>
              <a:t>warga</a:t>
            </a:r>
            <a:r>
              <a:rPr lang="en-ID" dirty="0"/>
              <a:t> </a:t>
            </a:r>
            <a:r>
              <a:rPr lang="en-ID" dirty="0" err="1"/>
              <a:t>lokal</a:t>
            </a:r>
            <a:r>
              <a:rPr lang="en-ID" dirty="0"/>
              <a:t>.</a:t>
            </a:r>
            <a:endParaRPr lang="en-US" dirty="0"/>
          </a:p>
          <a:p>
            <a:r>
              <a:rPr lang="en-US" dirty="0"/>
              <a:t>Read more https://</a:t>
            </a:r>
            <a:r>
              <a:rPr lang="en-US" dirty="0" err="1"/>
              <a:t>ojs.uajy.ac.id</a:t>
            </a:r>
            <a:r>
              <a:rPr lang="en-US" dirty="0"/>
              <a:t>/</a:t>
            </a:r>
            <a:r>
              <a:rPr lang="en-US" dirty="0" err="1"/>
              <a:t>index.php</a:t>
            </a:r>
            <a:r>
              <a:rPr lang="en-US" dirty="0"/>
              <a:t>/</a:t>
            </a:r>
            <a:r>
              <a:rPr lang="en-US" dirty="0" err="1"/>
              <a:t>jik</a:t>
            </a:r>
            <a:r>
              <a:rPr lang="en-US" dirty="0"/>
              <a:t>/article/view/381/434</a:t>
            </a:r>
          </a:p>
        </p:txBody>
      </p:sp>
    </p:spTree>
    <p:extLst>
      <p:ext uri="{BB962C8B-B14F-4D97-AF65-F5344CB8AC3E}">
        <p14:creationId xmlns:p14="http://schemas.microsoft.com/office/powerpoint/2010/main" val="12399821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3000" r="-4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23E45-7925-9E43-A8CD-68AAC6B081C1}"/>
              </a:ext>
            </a:extLst>
          </p:cNvPr>
          <p:cNvSpPr>
            <a:spLocks noGrp="1"/>
          </p:cNvSpPr>
          <p:nvPr>
            <p:ph type="title"/>
          </p:nvPr>
        </p:nvSpPr>
        <p:spPr/>
        <p:txBody>
          <a:bodyPr/>
          <a:lstStyle/>
          <a:p>
            <a:r>
              <a:rPr lang="en-US" b="1" dirty="0"/>
              <a:t>Fans dan </a:t>
            </a:r>
            <a:r>
              <a:rPr lang="en-US" b="1" dirty="0" err="1"/>
              <a:t>Literasi</a:t>
            </a:r>
            <a:r>
              <a:rPr lang="en-US" b="1" dirty="0"/>
              <a:t> </a:t>
            </a:r>
            <a:r>
              <a:rPr lang="en-US" b="1" dirty="0" err="1"/>
              <a:t>Sepakbola</a:t>
            </a:r>
            <a:endParaRPr lang="en-US" b="1" dirty="0"/>
          </a:p>
        </p:txBody>
      </p:sp>
      <p:sp>
        <p:nvSpPr>
          <p:cNvPr id="3" name="Content Placeholder 2">
            <a:extLst>
              <a:ext uri="{FF2B5EF4-FFF2-40B4-BE49-F238E27FC236}">
                <a16:creationId xmlns:a16="http://schemas.microsoft.com/office/drawing/2014/main" id="{E71546F6-3C3C-5E48-8BD5-1E5672F848F4}"/>
              </a:ext>
            </a:extLst>
          </p:cNvPr>
          <p:cNvSpPr>
            <a:spLocks noGrp="1"/>
          </p:cNvSpPr>
          <p:nvPr>
            <p:ph idx="1"/>
          </p:nvPr>
        </p:nvSpPr>
        <p:spPr/>
        <p:txBody>
          <a:bodyPr/>
          <a:lstStyle/>
          <a:p>
            <a:r>
              <a:rPr lang="en-US" dirty="0" err="1"/>
              <a:t>Teknologi</a:t>
            </a:r>
            <a:r>
              <a:rPr lang="en-US" dirty="0"/>
              <a:t> digital </a:t>
            </a:r>
            <a:r>
              <a:rPr lang="en-US" dirty="0" err="1"/>
              <a:t>mendorong</a:t>
            </a:r>
            <a:r>
              <a:rPr lang="en-US" dirty="0"/>
              <a:t> </a:t>
            </a:r>
            <a:r>
              <a:rPr lang="en-US" dirty="0" err="1"/>
              <a:t>berkembangnya</a:t>
            </a:r>
            <a:r>
              <a:rPr lang="en-US" dirty="0"/>
              <a:t> </a:t>
            </a:r>
            <a:r>
              <a:rPr lang="en-US" dirty="0" err="1"/>
              <a:t>literasi</a:t>
            </a:r>
            <a:r>
              <a:rPr lang="en-US" dirty="0"/>
              <a:t> media </a:t>
            </a:r>
            <a:r>
              <a:rPr lang="en-US" dirty="0" err="1"/>
              <a:t>sepak</a:t>
            </a:r>
            <a:r>
              <a:rPr lang="en-US" dirty="0"/>
              <a:t> bola </a:t>
            </a:r>
            <a:r>
              <a:rPr lang="en-US" dirty="0" err="1"/>
              <a:t>lokal</a:t>
            </a:r>
            <a:r>
              <a:rPr lang="en-US" dirty="0"/>
              <a:t> di </a:t>
            </a:r>
            <a:r>
              <a:rPr lang="en-US" dirty="0" err="1"/>
              <a:t>berbagai</a:t>
            </a:r>
            <a:r>
              <a:rPr lang="en-US" dirty="0"/>
              <a:t> </a:t>
            </a:r>
            <a:r>
              <a:rPr lang="en-US" dirty="0" err="1"/>
              <a:t>kota</a:t>
            </a:r>
            <a:r>
              <a:rPr lang="en-US" dirty="0"/>
              <a:t>.</a:t>
            </a:r>
          </a:p>
          <a:p>
            <a:r>
              <a:rPr lang="en-US" dirty="0"/>
              <a:t>Read more https://</a:t>
            </a:r>
            <a:r>
              <a:rPr lang="en-US" dirty="0" err="1"/>
              <a:t>www.atlantis-press.com</a:t>
            </a:r>
            <a:r>
              <a:rPr lang="en-US" dirty="0"/>
              <a:t>/proceedings/jcc-20/125943402</a:t>
            </a:r>
          </a:p>
        </p:txBody>
      </p:sp>
    </p:spTree>
    <p:extLst>
      <p:ext uri="{BB962C8B-B14F-4D97-AF65-F5344CB8AC3E}">
        <p14:creationId xmlns:p14="http://schemas.microsoft.com/office/powerpoint/2010/main" val="3295237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t="-55000" b="-55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08374-D587-DE40-A797-E6AC24774524}"/>
              </a:ext>
            </a:extLst>
          </p:cNvPr>
          <p:cNvSpPr>
            <a:spLocks noGrp="1"/>
          </p:cNvSpPr>
          <p:nvPr>
            <p:ph type="title"/>
          </p:nvPr>
        </p:nvSpPr>
        <p:spPr/>
        <p:txBody>
          <a:bodyPr/>
          <a:lstStyle/>
          <a:p>
            <a:r>
              <a:rPr lang="en-US" dirty="0" err="1"/>
              <a:t>Fanatisme</a:t>
            </a:r>
            <a:r>
              <a:rPr lang="en-US" dirty="0"/>
              <a:t> : Fandom dan </a:t>
            </a:r>
            <a:r>
              <a:rPr lang="en-US" dirty="0" err="1"/>
              <a:t>Kewargaan</a:t>
            </a:r>
            <a:endParaRPr lang="en-US" dirty="0"/>
          </a:p>
        </p:txBody>
      </p:sp>
      <p:sp>
        <p:nvSpPr>
          <p:cNvPr id="3" name="Content Placeholder 2">
            <a:extLst>
              <a:ext uri="{FF2B5EF4-FFF2-40B4-BE49-F238E27FC236}">
                <a16:creationId xmlns:a16="http://schemas.microsoft.com/office/drawing/2014/main" id="{6BBCE98A-C8A4-6046-A614-4B2E0FB91815}"/>
              </a:ext>
            </a:extLst>
          </p:cNvPr>
          <p:cNvSpPr>
            <a:spLocks noGrp="1"/>
          </p:cNvSpPr>
          <p:nvPr>
            <p:ph idx="1"/>
          </p:nvPr>
        </p:nvSpPr>
        <p:spPr>
          <a:xfrm>
            <a:off x="838200" y="1825625"/>
            <a:ext cx="4919133" cy="4351338"/>
          </a:xfrm>
        </p:spPr>
        <p:txBody>
          <a:bodyPr/>
          <a:lstStyle/>
          <a:p>
            <a:r>
              <a:rPr lang="en-US" dirty="0"/>
              <a:t>Tweet </a:t>
            </a:r>
            <a:r>
              <a:rPr lang="en-US" dirty="0" err="1"/>
              <a:t>dari</a:t>
            </a:r>
            <a:r>
              <a:rPr lang="en-US" dirty="0"/>
              <a:t> </a:t>
            </a:r>
            <a:r>
              <a:rPr lang="en-ID" b="1" dirty="0"/>
              <a:t>BANDUNG SUPPORTER ALLIANCE </a:t>
            </a:r>
            <a:r>
              <a:rPr lang="en-ID" dirty="0"/>
              <a:t>@BSA_1933</a:t>
            </a:r>
          </a:p>
          <a:p>
            <a:r>
              <a:rPr lang="en-ID" dirty="0" err="1"/>
              <a:t>Kepedulian</a:t>
            </a:r>
            <a:r>
              <a:rPr lang="en-ID" dirty="0"/>
              <a:t> fans </a:t>
            </a:r>
            <a:r>
              <a:rPr lang="en-ID" dirty="0" err="1"/>
              <a:t>terhadap</a:t>
            </a:r>
            <a:r>
              <a:rPr lang="en-ID" dirty="0"/>
              <a:t> </a:t>
            </a:r>
            <a:r>
              <a:rPr lang="en-ID" dirty="0" err="1"/>
              <a:t>isu</a:t>
            </a:r>
            <a:r>
              <a:rPr lang="en-ID" dirty="0"/>
              <a:t> </a:t>
            </a:r>
            <a:r>
              <a:rPr lang="en-ID" dirty="0" err="1"/>
              <a:t>kewargaan</a:t>
            </a:r>
            <a:r>
              <a:rPr lang="en-ID" dirty="0"/>
              <a:t> dan </a:t>
            </a:r>
            <a:r>
              <a:rPr lang="en-ID" dirty="0" err="1"/>
              <a:t>advokasi</a:t>
            </a:r>
            <a:r>
              <a:rPr lang="en-ID" dirty="0"/>
              <a:t>.</a:t>
            </a:r>
          </a:p>
          <a:p>
            <a:pPr marL="0" indent="0">
              <a:buNone/>
            </a:pPr>
            <a:endParaRPr lang="en-US" dirty="0"/>
          </a:p>
        </p:txBody>
      </p:sp>
      <p:pic>
        <p:nvPicPr>
          <p:cNvPr id="2050" name="Picture 2" descr="Gambar">
            <a:extLst>
              <a:ext uri="{FF2B5EF4-FFF2-40B4-BE49-F238E27FC236}">
                <a16:creationId xmlns:a16="http://schemas.microsoft.com/office/drawing/2014/main" id="{0743F776-3156-724B-8D9F-A10EB9E5DA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39467" y="1573742"/>
            <a:ext cx="4919133" cy="4919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4465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3000"/>
            <a:lum/>
          </a:blip>
          <a:srcRect/>
          <a:stretch>
            <a:fillRect l="-3000" r="-28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F5EC1B-EBE7-4647-81C3-10C0E7FBD2A5}"/>
              </a:ext>
            </a:extLst>
          </p:cNvPr>
          <p:cNvSpPr>
            <a:spLocks noGrp="1"/>
          </p:cNvSpPr>
          <p:nvPr>
            <p:ph type="title"/>
          </p:nvPr>
        </p:nvSpPr>
        <p:spPr/>
        <p:txBody>
          <a:bodyPr/>
          <a:lstStyle/>
          <a:p>
            <a:r>
              <a:rPr lang="en-US" b="1" dirty="0" err="1"/>
              <a:t>Terima</a:t>
            </a:r>
            <a:r>
              <a:rPr lang="en-US" b="1" dirty="0"/>
              <a:t> </a:t>
            </a:r>
            <a:r>
              <a:rPr lang="en-US" b="1" dirty="0" err="1"/>
              <a:t>kasih</a:t>
            </a:r>
            <a:endParaRPr lang="en-US" b="1" dirty="0"/>
          </a:p>
        </p:txBody>
      </p:sp>
      <p:sp>
        <p:nvSpPr>
          <p:cNvPr id="3" name="Content Placeholder 2">
            <a:extLst>
              <a:ext uri="{FF2B5EF4-FFF2-40B4-BE49-F238E27FC236}">
                <a16:creationId xmlns:a16="http://schemas.microsoft.com/office/drawing/2014/main" id="{EE430538-3180-A74D-8BB2-370667D2B1FC}"/>
              </a:ext>
            </a:extLst>
          </p:cNvPr>
          <p:cNvSpPr>
            <a:spLocks noGrp="1"/>
          </p:cNvSpPr>
          <p:nvPr>
            <p:ph idx="1"/>
          </p:nvPr>
        </p:nvSpPr>
        <p:spPr/>
        <p:txBody>
          <a:bodyPr/>
          <a:lstStyle/>
          <a:p>
            <a:r>
              <a:rPr lang="en-US" dirty="0"/>
              <a:t>Mari </a:t>
            </a:r>
            <a:r>
              <a:rPr lang="en-US" dirty="0" err="1"/>
              <a:t>memperbanyak</a:t>
            </a:r>
            <a:r>
              <a:rPr lang="en-US" dirty="0"/>
              <a:t> </a:t>
            </a:r>
            <a:r>
              <a:rPr lang="en-US" dirty="0" err="1"/>
              <a:t>riset</a:t>
            </a:r>
            <a:r>
              <a:rPr lang="en-US" dirty="0"/>
              <a:t> </a:t>
            </a:r>
            <a:r>
              <a:rPr lang="en-US" dirty="0" err="1"/>
              <a:t>tentang</a:t>
            </a:r>
            <a:r>
              <a:rPr lang="en-US" dirty="0"/>
              <a:t> </a:t>
            </a:r>
            <a:r>
              <a:rPr lang="en-US" dirty="0" err="1"/>
              <a:t>sepak</a:t>
            </a:r>
            <a:r>
              <a:rPr lang="en-US" dirty="0"/>
              <a:t> bola </a:t>
            </a:r>
            <a:r>
              <a:rPr lang="en-US" dirty="0" err="1"/>
              <a:t>lokal</a:t>
            </a:r>
            <a:r>
              <a:rPr lang="en-US" dirty="0"/>
              <a:t> !</a:t>
            </a:r>
          </a:p>
          <a:p>
            <a:r>
              <a:rPr lang="en-US" dirty="0"/>
              <a:t>@</a:t>
            </a:r>
            <a:r>
              <a:rPr lang="en-US"/>
              <a:t>fajarjun</a:t>
            </a:r>
            <a:endParaRPr lang="en-US" dirty="0"/>
          </a:p>
        </p:txBody>
      </p:sp>
    </p:spTree>
    <p:extLst>
      <p:ext uri="{BB962C8B-B14F-4D97-AF65-F5344CB8AC3E}">
        <p14:creationId xmlns:p14="http://schemas.microsoft.com/office/powerpoint/2010/main" val="7856465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435</Words>
  <Application>Microsoft Macintosh PowerPoint</Application>
  <PresentationFormat>Widescreen</PresentationFormat>
  <Paragraphs>28</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Open Sans</vt:lpstr>
      <vt:lpstr>Office Theme</vt:lpstr>
      <vt:lpstr>The future starts today, not tomorrow.</vt:lpstr>
      <vt:lpstr>Globalized fandom</vt:lpstr>
      <vt:lpstr>PowerPoint Presentation</vt:lpstr>
      <vt:lpstr>Fanatisme dalam Balutan Kapitalisme Semu</vt:lpstr>
      <vt:lpstr>Media Mengemas Berita tentang Kekerasan Suporter</vt:lpstr>
      <vt:lpstr>Kekerasan : Fans Sepak bola dan Media di Indonesia</vt:lpstr>
      <vt:lpstr>Fans dan Literasi Sepakbola</vt:lpstr>
      <vt:lpstr>Fanatisme : Fandom dan Kewargaan</vt:lpstr>
      <vt:lpstr>Terima kasih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Fans Sepakbola dan Fandom di Indonesia</dc:title>
  <dc:creator>Microsoft Office User</dc:creator>
  <cp:lastModifiedBy>Microsoft Office User</cp:lastModifiedBy>
  <cp:revision>7</cp:revision>
  <dcterms:created xsi:type="dcterms:W3CDTF">2020-10-09T11:23:32Z</dcterms:created>
  <dcterms:modified xsi:type="dcterms:W3CDTF">2020-10-09T12:06:34Z</dcterms:modified>
</cp:coreProperties>
</file>