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autoCompressPictures="0">
  <p:sldMasterIdLst>
    <p:sldMasterId id="2147483840" r:id="rId4"/>
  </p:sldMasterIdLst>
  <p:notesMasterIdLst>
    <p:notesMasterId r:id="rId27"/>
  </p:notesMasterIdLst>
  <p:sldIdLst>
    <p:sldId id="268" r:id="rId5"/>
    <p:sldId id="273" r:id="rId6"/>
    <p:sldId id="274" r:id="rId7"/>
    <p:sldId id="275" r:id="rId8"/>
    <p:sldId id="283" r:id="rId9"/>
    <p:sldId id="281" r:id="rId10"/>
    <p:sldId id="276" r:id="rId11"/>
    <p:sldId id="280" r:id="rId12"/>
    <p:sldId id="284" r:id="rId13"/>
    <p:sldId id="277" r:id="rId14"/>
    <p:sldId id="288" r:id="rId15"/>
    <p:sldId id="290" r:id="rId16"/>
    <p:sldId id="279" r:id="rId17"/>
    <p:sldId id="286" r:id="rId18"/>
    <p:sldId id="289" r:id="rId19"/>
    <p:sldId id="287" r:id="rId20"/>
    <p:sldId id="291" r:id="rId21"/>
    <p:sldId id="292" r:id="rId22"/>
    <p:sldId id="293" r:id="rId23"/>
    <p:sldId id="294" r:id="rId24"/>
    <p:sldId id="271" r:id="rId25"/>
    <p:sldId id="295" r:id="rId2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2" d="100"/>
          <a:sy n="62" d="100"/>
        </p:scale>
        <p:origin x="72" y="12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176FF-F5B4-4D45-8779-9F0F455743E8}" type="datetimeFigureOut">
              <a:rPr lang="en-US" smtClean="0"/>
              <a:t>11/3/2019</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F7FBCA-4BE8-4FB5-91BD-69C6AC6BDB5D}" type="slidenum">
              <a:rPr lang="en-US" smtClean="0"/>
              <a:t>‹#›</a:t>
            </a:fld>
            <a:endParaRPr lang="en-US" dirty="0"/>
          </a:p>
        </p:txBody>
      </p:sp>
    </p:spTree>
    <p:extLst>
      <p:ext uri="{BB962C8B-B14F-4D97-AF65-F5344CB8AC3E}">
        <p14:creationId xmlns:p14="http://schemas.microsoft.com/office/powerpoint/2010/main" val="711236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bg2">
            <a:lumMod val="75000"/>
          </a:schemeClr>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261872" y="758952"/>
            <a:ext cx="9418320" cy="4041648"/>
          </a:xfrm>
        </p:spPr>
        <p:txBody>
          <a:bodyPr anchor="b">
            <a:normAutofit/>
          </a:bodyPr>
          <a:lstStyle>
            <a:lvl1pPr algn="l">
              <a:lnSpc>
                <a:spcPct val="85000"/>
              </a:lnSpc>
              <a:defRPr sz="7200" baseline="0">
                <a:solidFill>
                  <a:schemeClr val="tx1"/>
                </a:solidFill>
              </a:defRPr>
            </a:lvl1pPr>
          </a:lstStyle>
          <a:p>
            <a:r>
              <a:rPr lang="en-US" smtClean="0"/>
              <a:t>Click to edit Master title style</a:t>
            </a:r>
            <a:endParaRPr lang="en-US"/>
          </a:p>
        </p:txBody>
      </p:sp>
      <p:sp>
        <p:nvSpPr>
          <p:cNvPr id="3" name="Subtitle 2"/>
          <p:cNvSpPr>
            <a:spLocks noGrp="1"/>
          </p:cNvSpPr>
          <p:nvPr>
            <p:ph type="subTitle" idx="1"/>
          </p:nvPr>
        </p:nvSpPr>
        <p:spPr>
          <a:xfrm>
            <a:off x="1261872" y="4800600"/>
            <a:ext cx="9418320" cy="1691640"/>
          </a:xfrm>
        </p:spPr>
        <p:txBody>
          <a:bodyPr>
            <a:normAutofit/>
          </a:bodyPr>
          <a:lstStyle>
            <a:lvl1pPr marL="0" indent="0" algn="l">
              <a:buNone/>
              <a:defRPr sz="2200" baseline="0">
                <a:solidFill>
                  <a:schemeClr val="tx1">
                    <a:lumMod val="75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solidFill>
                  <a:schemeClr val="tx1">
                    <a:lumMod val="50000"/>
                  </a:schemeClr>
                </a:solidFill>
              </a:defRPr>
            </a:lvl1pPr>
          </a:lstStyle>
          <a:p>
            <a:fld id="{60ADF3C0-B1FB-42DC-B478-AF84C3CE5C3C}" type="datetime1">
              <a:rPr lang="en-US" smtClean="0"/>
              <a:t>11/3/2019</a:t>
            </a:fld>
            <a:endParaRPr lang="en-US" dirty="0"/>
          </a:p>
        </p:txBody>
      </p:sp>
      <p:sp>
        <p:nvSpPr>
          <p:cNvPr id="5" name="Footer Placeholder 4"/>
          <p:cNvSpPr>
            <a:spLocks noGrp="1"/>
          </p:cNvSpPr>
          <p:nvPr>
            <p:ph type="ftr" sz="quarter" idx="11"/>
          </p:nvPr>
        </p:nvSpPr>
        <p:spPr/>
        <p:txBody>
          <a:bodyPr/>
          <a:lstStyle>
            <a:lvl1pPr>
              <a:defRPr>
                <a:solidFill>
                  <a:schemeClr val="tx1">
                    <a:lumMod val="65000"/>
                  </a:schemeClr>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1">
                    <a:lumMod val="65000"/>
                  </a:schemeClr>
                </a:solidFill>
              </a:defRPr>
            </a:lvl1pPr>
          </a:lstStyle>
          <a:p>
            <a:fld id="{4FAB73BC-B049-4115-A692-8D63A059BFB8}" type="slidenum">
              <a:rPr lang="en-US" dirty="0"/>
              <a:pPr/>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1DA58D-CE36-42FB-A681-D4975774D88C}" type="datetime1">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48700" y="381000"/>
            <a:ext cx="2476500" cy="589756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81000"/>
            <a:ext cx="7734300" cy="589756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905E26B-855B-4DB6-BFA6-A35E4D51FCF3}" type="datetime1">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0EDD5F4-8AF8-46B9-B655-FECF27EF63FD}" type="datetime1">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61872" y="758952"/>
            <a:ext cx="9418320" cy="4041648"/>
          </a:xfrm>
        </p:spPr>
        <p:txBody>
          <a:bodyPr anchor="b">
            <a:normAutofit/>
          </a:bodyPr>
          <a:lstStyle>
            <a:lvl1pPr>
              <a:lnSpc>
                <a:spcPct val="85000"/>
              </a:lnSpc>
              <a:defRPr sz="7200" b="0"/>
            </a:lvl1pPr>
          </a:lstStyle>
          <a:p>
            <a:r>
              <a:rPr lang="en-US" smtClean="0"/>
              <a:t>Click to edit Master title style</a:t>
            </a:r>
            <a:endParaRPr lang="en-US"/>
          </a:p>
        </p:txBody>
      </p:sp>
      <p:sp>
        <p:nvSpPr>
          <p:cNvPr id="3" name="Text Placeholder 2"/>
          <p:cNvSpPr>
            <a:spLocks noGrp="1"/>
          </p:cNvSpPr>
          <p:nvPr>
            <p:ph type="body" idx="1"/>
          </p:nvPr>
        </p:nvSpPr>
        <p:spPr>
          <a:xfrm>
            <a:off x="1261872" y="4800600"/>
            <a:ext cx="9418320" cy="1691640"/>
          </a:xfrm>
        </p:spPr>
        <p:txBody>
          <a:bodyPr anchor="t">
            <a:normAutofit/>
          </a:bodyPr>
          <a:lstStyle>
            <a:lvl1pPr marL="0" indent="0">
              <a:buNone/>
              <a:defRPr sz="22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8C119408-9C27-42D0-A3E3-2484768A8F22}" type="datetime1">
              <a:rPr lang="en-US" smtClean="0"/>
              <a:t>11/3/2019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
        <p:nvSpPr>
          <p:cNvPr id="7" name="Rectangle 6"/>
          <p:cNvSpPr/>
          <p:nvPr/>
        </p:nvSpPr>
        <p:spPr>
          <a:xfrm>
            <a:off x="0" y="0"/>
            <a:ext cx="4572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261872"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26480" y="1828800"/>
            <a:ext cx="4480560" cy="4351337"/>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09DC33F-8D7B-46CC-9F59-1A17976147CE}" type="datetime1">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a:xfrm>
            <a:off x="1261872" y="1713655"/>
            <a:ext cx="4480560" cy="731520"/>
          </a:xfrm>
        </p:spPr>
        <p:txBody>
          <a:bodyPr anchor="b">
            <a:normAutofit/>
          </a:bodyPr>
          <a:lstStyle>
            <a:lvl1pPr marL="0" indent="0">
              <a:spcBef>
                <a:spcPts val="0"/>
              </a:spcBef>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61872"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26480" y="1713655"/>
            <a:ext cx="4480560" cy="731520"/>
          </a:xfrm>
        </p:spPr>
        <p:txBody>
          <a:bodyPr anchor="b">
            <a:normAutofit/>
          </a:bodyPr>
          <a:lstStyle>
            <a:lvl1pPr marL="0" indent="0">
              <a:lnSpc>
                <a:spcPct val="95000"/>
              </a:lnSpc>
              <a:spcBef>
                <a:spcPts val="0"/>
              </a:spcBef>
              <a:buNone/>
              <a:defRPr lang="en-US" sz="2000" b="0" kern="1200" dirty="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2000"/>
              </a:spcBef>
              <a:buFontTx/>
              <a:buNone/>
            </a:pPr>
            <a:r>
              <a:rPr lang="en-US" smtClean="0"/>
              <a:t>Edit Master text styles</a:t>
            </a:r>
          </a:p>
        </p:txBody>
      </p:sp>
      <p:sp>
        <p:nvSpPr>
          <p:cNvPr id="6" name="Content Placeholder 5"/>
          <p:cNvSpPr>
            <a:spLocks noGrp="1"/>
          </p:cNvSpPr>
          <p:nvPr>
            <p:ph sz="quarter" idx="4"/>
          </p:nvPr>
        </p:nvSpPr>
        <p:spPr>
          <a:xfrm>
            <a:off x="6126480" y="2507550"/>
            <a:ext cx="4480560" cy="366465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082513A-523B-4CD2-9C8B-D457F28F4ABD}" type="datetime1">
              <a:rPr lang="en-US" smtClean="0"/>
              <a:t>11/3/2019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B5548E7-81A7-49BE-B31E-01672C55CDBE}" type="datetime1">
              <a:rPr lang="en-US" smtClean="0"/>
              <a:t>11/3/2019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8A03C-BA82-4F79-A730-B582D55F1D51}" type="datetime1">
              <a:rPr lang="en-US" smtClean="0"/>
              <a:t>11/3/2019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200400" cy="1600197"/>
          </a:xfrm>
        </p:spPr>
        <p:txBody>
          <a:bodyPr anchor="b">
            <a:normAutofit/>
          </a:bodyPr>
          <a:lstStyle>
            <a:lvl1pPr>
              <a:defRPr sz="3200" b="0" baseline="0"/>
            </a:lvl1pPr>
          </a:lstStyle>
          <a:p>
            <a:r>
              <a:rPr lang="en-US" smtClean="0"/>
              <a:t>Click to edit Master title style</a:t>
            </a:r>
            <a:endParaRPr lang="en-US"/>
          </a:p>
        </p:txBody>
      </p:sp>
      <p:sp>
        <p:nvSpPr>
          <p:cNvPr id="3" name="Content Placeholder 2"/>
          <p:cNvSpPr>
            <a:spLocks noGrp="1"/>
          </p:cNvSpPr>
          <p:nvPr>
            <p:ph idx="1"/>
          </p:nvPr>
        </p:nvSpPr>
        <p:spPr>
          <a:xfrm>
            <a:off x="4504267" y="685800"/>
            <a:ext cx="6079066" cy="548640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41248" y="2099734"/>
            <a:ext cx="3200400" cy="3810001"/>
          </a:xfrm>
        </p:spPr>
        <p:txBody>
          <a:bodyPr>
            <a:normAutofit/>
          </a:bodyPr>
          <a:lstStyle>
            <a:lvl1pPr marL="0" indent="0">
              <a:lnSpc>
                <a:spcPct val="114000"/>
              </a:lnSpc>
              <a:spcBef>
                <a:spcPts val="800"/>
              </a:spcBef>
              <a:buNone/>
              <a:defRPr sz="13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8E417FC7-A8BD-4D51-8A8C-57C129BB2ED5}" type="datetime1">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5105400"/>
            <a:ext cx="11292840" cy="17526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914400" y="5257800"/>
            <a:ext cx="9982200" cy="914400"/>
          </a:xfrm>
        </p:spPr>
        <p:txBody>
          <a:bodyPr anchor="b">
            <a:normAutofit/>
          </a:bodyPr>
          <a:lstStyle>
            <a:lvl1pPr>
              <a:defRPr sz="2800" b="0">
                <a:solidFill>
                  <a:schemeClr val="bg1"/>
                </a:solidFill>
              </a:defRPr>
            </a:lvl1pPr>
          </a:lstStyle>
          <a:p>
            <a:r>
              <a:rPr lang="en-US" smtClean="0"/>
              <a:t>Click to edit Master title style</a:t>
            </a:r>
            <a:endParaRPr lang="en-US"/>
          </a:p>
        </p:txBody>
      </p:sp>
      <p:sp>
        <p:nvSpPr>
          <p:cNvPr id="3" name="Picture Placeholder 2"/>
          <p:cNvSpPr>
            <a:spLocks noGrp="1" noChangeAspect="1"/>
          </p:cNvSpPr>
          <p:nvPr>
            <p:ph type="pic" idx="1"/>
          </p:nvPr>
        </p:nvSpPr>
        <p:spPr>
          <a:xfrm>
            <a:off x="0" y="0"/>
            <a:ext cx="11292840" cy="5128923"/>
          </a:xfrm>
          <a:solidFill>
            <a:schemeClr val="accent1"/>
          </a:solidFill>
        </p:spPr>
        <p:txBody>
          <a:bodyPr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6108589"/>
            <a:ext cx="9982200" cy="597011"/>
          </a:xfrm>
        </p:spPr>
        <p:txBody>
          <a:bodyPr>
            <a:normAutofit/>
          </a:bodyPr>
          <a:lstStyle>
            <a:lvl1pPr marL="0" indent="0">
              <a:lnSpc>
                <a:spcPct val="100000"/>
              </a:lnSpc>
              <a:spcBef>
                <a:spcPts val="800"/>
              </a:spcBef>
              <a:buNone/>
              <a:defRPr sz="1300">
                <a:solidFill>
                  <a:schemeClr val="bg1">
                    <a:lumMod val="8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B91B8F2-452F-47BB-A0B0-A22052EA7BBF}" type="datetime1">
              <a:rPr lang="en-US" smtClean="0"/>
              <a:t>11/3/2019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1292840" y="0"/>
            <a:ext cx="914400" cy="6858000"/>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261872" y="365760"/>
            <a:ext cx="9692640" cy="1325562"/>
          </a:xfrm>
          <a:prstGeom prst="rect">
            <a:avLst/>
          </a:prstGeom>
        </p:spPr>
        <p:txBody>
          <a:bodyPr vert="horz" lIns="91440" tIns="45720" rIns="91440" bIns="45720" rtlCol="0" anchor="b">
            <a:normAutofit/>
          </a:bodyPr>
          <a:lstStyle/>
          <a:p>
            <a:r>
              <a:rPr lang="en-US" smtClean="0"/>
              <a:t>Click to edit Master title style</a:t>
            </a:r>
            <a:endParaRPr lang="en-US"/>
          </a:p>
        </p:txBody>
      </p:sp>
      <p:sp>
        <p:nvSpPr>
          <p:cNvPr id="3" name="Text Placeholder 2"/>
          <p:cNvSpPr>
            <a:spLocks noGrp="1"/>
          </p:cNvSpPr>
          <p:nvPr>
            <p:ph type="body" idx="1"/>
          </p:nvPr>
        </p:nvSpPr>
        <p:spPr>
          <a:xfrm>
            <a:off x="1261872" y="1828800"/>
            <a:ext cx="8595360" cy="4351337"/>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rot="16200000">
            <a:off x="10797542" y="998537"/>
            <a:ext cx="1904999" cy="365125"/>
          </a:xfrm>
          <a:prstGeom prst="rect">
            <a:avLst/>
          </a:prstGeom>
        </p:spPr>
        <p:txBody>
          <a:bodyPr vert="horz" lIns="91440" tIns="45720" rIns="91440" bIns="45720" rtlCol="0" anchor="ctr"/>
          <a:lstStyle>
            <a:lvl1pPr algn="r">
              <a:defRPr sz="1050" b="0">
                <a:solidFill>
                  <a:schemeClr val="tx2">
                    <a:lumMod val="20000"/>
                    <a:lumOff val="80000"/>
                  </a:schemeClr>
                </a:solidFill>
              </a:defRPr>
            </a:lvl1pPr>
          </a:lstStyle>
          <a:p>
            <a:fld id="{EA4FA73F-E3AE-4666-833E-DAC3CC7447FA}" type="datetime1">
              <a:rPr lang="en-US" smtClean="0"/>
              <a:t>11/3/2019</a:t>
            </a:fld>
            <a:endParaRPr lang="en-US" dirty="0"/>
          </a:p>
        </p:txBody>
      </p:sp>
      <p:sp>
        <p:nvSpPr>
          <p:cNvPr id="5" name="Footer Placeholder 4"/>
          <p:cNvSpPr>
            <a:spLocks noGrp="1"/>
          </p:cNvSpPr>
          <p:nvPr>
            <p:ph type="ftr" sz="quarter" idx="3"/>
          </p:nvPr>
        </p:nvSpPr>
        <p:spPr>
          <a:xfrm rot="16200000">
            <a:off x="9959341" y="4046537"/>
            <a:ext cx="3581400" cy="365125"/>
          </a:xfrm>
          <a:prstGeom prst="rect">
            <a:avLst/>
          </a:prstGeom>
        </p:spPr>
        <p:txBody>
          <a:bodyPr vert="horz" lIns="91440" tIns="45720" rIns="91440" bIns="45720" rtlCol="0" anchor="ctr"/>
          <a:lstStyle>
            <a:lvl1pPr algn="l">
              <a:defRPr sz="1050">
                <a:solidFill>
                  <a:schemeClr val="tx2">
                    <a:lumMod val="20000"/>
                    <a:lumOff val="80000"/>
                  </a:schemeClr>
                </a:solidFill>
              </a:defRPr>
            </a:lvl1pPr>
          </a:lstStyle>
          <a:p>
            <a:endParaRPr lang="en-US" dirty="0"/>
          </a:p>
        </p:txBody>
      </p:sp>
      <p:sp>
        <p:nvSpPr>
          <p:cNvPr id="6" name="Slide Number Placeholder 5"/>
          <p:cNvSpPr>
            <a:spLocks noGrp="1"/>
          </p:cNvSpPr>
          <p:nvPr>
            <p:ph type="sldNum" sz="quarter" idx="4"/>
          </p:nvPr>
        </p:nvSpPr>
        <p:spPr>
          <a:xfrm>
            <a:off x="11292840" y="6172200"/>
            <a:ext cx="914400" cy="593725"/>
          </a:xfrm>
          <a:prstGeom prst="rect">
            <a:avLst/>
          </a:prstGeom>
        </p:spPr>
        <p:txBody>
          <a:bodyPr vert="horz" lIns="45720" tIns="45720" rIns="45720" bIns="45720" rtlCol="0" anchor="ctr">
            <a:normAutofit/>
          </a:bodyPr>
          <a:lstStyle>
            <a:lvl1pPr algn="ctr">
              <a:defRPr sz="3600">
                <a:solidFill>
                  <a:schemeClr val="tx2">
                    <a:lumMod val="60000"/>
                    <a:lumOff val="40000"/>
                  </a:schemeClr>
                </a:solidFill>
              </a:defRPr>
            </a:lvl1pPr>
          </a:lstStyle>
          <a:p>
            <a:fld id="{4FAB73BC-B049-4115-A692-8D63A059BFB8}"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4400" kern="1200" spc="-50" baseline="0">
          <a:solidFill>
            <a:schemeClr val="tx1"/>
          </a:solidFill>
          <a:latin typeface="+mj-lt"/>
          <a:ea typeface="+mj-ea"/>
          <a:cs typeface="+mj-cs"/>
        </a:defRPr>
      </a:lvl1pPr>
    </p:titleStyle>
    <p:bodyStyle>
      <a:lvl1pPr marL="182880" indent="-182880" algn="l" defTabSz="914400" rtl="0" eaLnBrk="1" latinLnBrk="0" hangingPunct="1">
        <a:lnSpc>
          <a:spcPct val="95000"/>
        </a:lnSpc>
        <a:spcBef>
          <a:spcPts val="1400"/>
        </a:spcBef>
        <a:spcAft>
          <a:spcPts val="200"/>
        </a:spcAft>
        <a:buClr>
          <a:schemeClr val="accent1"/>
        </a:buClr>
        <a:buSzPct val="80000"/>
        <a:buFont typeface="Arial" pitchFamily="34" charset="0"/>
        <a:buChar char="•"/>
        <a:defRPr sz="1800" kern="1200" spc="10" baseline="0">
          <a:solidFill>
            <a:schemeClr val="tx1"/>
          </a:solidFill>
          <a:latin typeface="+mn-lt"/>
          <a:ea typeface="+mn-ea"/>
          <a:cs typeface="+mn-cs"/>
        </a:defRPr>
      </a:lvl1pPr>
      <a:lvl2pPr marL="45720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600" kern="1200">
          <a:solidFill>
            <a:schemeClr val="tx1">
              <a:lumMod val="85000"/>
              <a:lumOff val="15000"/>
            </a:schemeClr>
          </a:solidFill>
          <a:latin typeface="+mn-lt"/>
          <a:ea typeface="+mn-ea"/>
          <a:cs typeface="+mn-cs"/>
        </a:defRPr>
      </a:lvl2pPr>
      <a:lvl3pPr marL="73152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3pPr>
      <a:lvl4pPr marL="100584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4pPr>
      <a:lvl5pPr marL="1280160" indent="-18288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5pPr>
      <a:lvl6pPr marL="16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6pPr>
      <a:lvl7pPr marL="19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7pPr>
      <a:lvl8pPr marL="22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8pPr>
      <a:lvl9pPr marL="2500000" indent="-228600" algn="l" defTabSz="914400" rtl="0" eaLnBrk="1" latinLnBrk="0" hangingPunct="1">
        <a:lnSpc>
          <a:spcPct val="90000"/>
        </a:lnSpc>
        <a:spcBef>
          <a:spcPts val="300"/>
        </a:spcBef>
        <a:spcAft>
          <a:spcPts val="300"/>
        </a:spcAft>
        <a:buClr>
          <a:schemeClr val="accent1"/>
        </a:buClr>
        <a:buFont typeface="Wingdings 2" pitchFamily="18" charset="2"/>
        <a:buChar char=""/>
        <a:defRPr sz="1400" kern="120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hyperlink" Target="Taxes%20as%20the%20main%20sources%20of.pptx"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3.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2.png"/><Relationship Id="rId5" Type="http://schemas.microsoft.com/office/2007/relationships/hdphoto" Target="../media/hdphoto1.wdp"/><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lumMod val="75000"/>
          </a:schemeClr>
        </a:solidFill>
        <a:effectLst/>
      </p:bgPr>
    </p:bg>
    <p:spTree>
      <p:nvGrpSpPr>
        <p:cNvPr id="1" name=""/>
        <p:cNvGrpSpPr/>
        <p:nvPr/>
      </p:nvGrpSpPr>
      <p:grpSpPr>
        <a:xfrm>
          <a:off x="0" y="0"/>
          <a:ext cx="0" cy="0"/>
          <a:chOff x="0" y="0"/>
          <a:chExt cx="0" cy="0"/>
        </a:xfrm>
      </p:grpSpPr>
      <p:pic>
        <p:nvPicPr>
          <p:cNvPr id="5" name="Picture 4" descr="close up of pages of a book">
            <a:extLst>
              <a:ext uri="{FF2B5EF4-FFF2-40B4-BE49-F238E27FC236}">
                <a16:creationId xmlns:a16="http://schemas.microsoft.com/office/drawing/2014/main" id="{E8B6E499-B9AF-4C9F-9B5A-1EFCE8B402C0}"/>
              </a:ext>
            </a:extLst>
          </p:cNvPr>
          <p:cNvPicPr>
            <a:picLocks noChangeAspect="1"/>
          </p:cNvPicPr>
          <p:nvPr/>
        </p:nvPicPr>
        <p:blipFill rotWithShape="1">
          <a:blip r:embed="rId2"/>
          <a:srcRect l="28740" r="9545"/>
          <a:stretch/>
        </p:blipFill>
        <p:spPr>
          <a:xfrm>
            <a:off x="452761" y="10"/>
            <a:ext cx="5643239" cy="6857990"/>
          </a:xfrm>
          <a:prstGeom prst="rect">
            <a:avLst/>
          </a:prstGeom>
        </p:spPr>
      </p:pic>
      <p:sp>
        <p:nvSpPr>
          <p:cNvPr id="2" name="Title 1">
            <a:extLst>
              <a:ext uri="{FF2B5EF4-FFF2-40B4-BE49-F238E27FC236}">
                <a16:creationId xmlns:a16="http://schemas.microsoft.com/office/drawing/2014/main" id="{DAE48B8D-7A59-42A4-A61B-B66E6063DD0D}"/>
              </a:ext>
            </a:extLst>
          </p:cNvPr>
          <p:cNvSpPr>
            <a:spLocks noGrp="1"/>
          </p:cNvSpPr>
          <p:nvPr>
            <p:ph type="ctrTitle"/>
          </p:nvPr>
        </p:nvSpPr>
        <p:spPr>
          <a:xfrm>
            <a:off x="6377551" y="904775"/>
            <a:ext cx="5293894" cy="2954956"/>
          </a:xfrm>
        </p:spPr>
        <p:txBody>
          <a:bodyPr>
            <a:normAutofit/>
          </a:bodyPr>
          <a:lstStyle/>
          <a:p>
            <a:pPr algn="ctr"/>
            <a:r>
              <a:rPr lang="en-US" sz="3600" b="1" dirty="0">
                <a:latin typeface="Constantia" panose="02030602050306030303" pitchFamily="18" charset="0"/>
              </a:rPr>
              <a:t>Regulating Tax Consultant Profession Post Issuance of the Constitutional Court Verdict Number 63/PUU-XV/2017</a:t>
            </a:r>
          </a:p>
        </p:txBody>
      </p:sp>
      <p:sp>
        <p:nvSpPr>
          <p:cNvPr id="3" name="Subtitle 2">
            <a:extLst>
              <a:ext uri="{FF2B5EF4-FFF2-40B4-BE49-F238E27FC236}">
                <a16:creationId xmlns:a16="http://schemas.microsoft.com/office/drawing/2014/main" id="{93871044-9D2C-42D1-8B31-E3D6F11C6013}"/>
              </a:ext>
            </a:extLst>
          </p:cNvPr>
          <p:cNvSpPr>
            <a:spLocks noGrp="1"/>
          </p:cNvSpPr>
          <p:nvPr>
            <p:ph type="subTitle" idx="1"/>
          </p:nvPr>
        </p:nvSpPr>
        <p:spPr>
          <a:xfrm>
            <a:off x="6729687" y="4559969"/>
            <a:ext cx="4589621" cy="1436571"/>
          </a:xfrm>
        </p:spPr>
        <p:txBody>
          <a:bodyPr>
            <a:normAutofit lnSpcReduction="10000"/>
          </a:bodyPr>
          <a:lstStyle/>
          <a:p>
            <a:pPr>
              <a:lnSpc>
                <a:spcPct val="100000"/>
              </a:lnSpc>
              <a:spcBef>
                <a:spcPts val="0"/>
              </a:spcBef>
              <a:spcAft>
                <a:spcPts val="0"/>
              </a:spcAft>
            </a:pPr>
            <a:r>
              <a:rPr lang="en-US" dirty="0" err="1" smtClean="0">
                <a:solidFill>
                  <a:schemeClr val="tx1">
                    <a:lumMod val="85000"/>
                  </a:schemeClr>
                </a:solidFill>
              </a:rPr>
              <a:t>Nasrullah</a:t>
            </a:r>
            <a:endParaRPr lang="en-US" dirty="0" smtClean="0">
              <a:solidFill>
                <a:schemeClr val="tx1">
                  <a:lumMod val="85000"/>
                </a:schemeClr>
              </a:solidFill>
            </a:endParaRPr>
          </a:p>
          <a:p>
            <a:pPr>
              <a:lnSpc>
                <a:spcPct val="100000"/>
              </a:lnSpc>
              <a:spcBef>
                <a:spcPts val="0"/>
              </a:spcBef>
              <a:spcAft>
                <a:spcPts val="0"/>
              </a:spcAft>
            </a:pPr>
            <a:r>
              <a:rPr lang="en-US" dirty="0" err="1" smtClean="0">
                <a:solidFill>
                  <a:schemeClr val="tx1">
                    <a:lumMod val="85000"/>
                  </a:schemeClr>
                </a:solidFill>
              </a:rPr>
              <a:t>Putri</a:t>
            </a:r>
            <a:r>
              <a:rPr lang="en-US" dirty="0" smtClean="0">
                <a:solidFill>
                  <a:schemeClr val="tx1">
                    <a:lumMod val="85000"/>
                  </a:schemeClr>
                </a:solidFill>
              </a:rPr>
              <a:t> </a:t>
            </a:r>
            <a:r>
              <a:rPr lang="en-US" dirty="0" err="1" smtClean="0">
                <a:solidFill>
                  <a:schemeClr val="tx1">
                    <a:lumMod val="85000"/>
                  </a:schemeClr>
                </a:solidFill>
              </a:rPr>
              <a:t>Anggia</a:t>
            </a:r>
            <a:endParaRPr lang="en-US" dirty="0" smtClean="0">
              <a:solidFill>
                <a:schemeClr val="tx1">
                  <a:lumMod val="85000"/>
                </a:schemeClr>
              </a:solidFill>
            </a:endParaRPr>
          </a:p>
          <a:p>
            <a:pPr>
              <a:lnSpc>
                <a:spcPct val="100000"/>
              </a:lnSpc>
              <a:spcBef>
                <a:spcPts val="0"/>
              </a:spcBef>
              <a:spcAft>
                <a:spcPts val="0"/>
              </a:spcAft>
            </a:pPr>
            <a:endParaRPr lang="en-US" dirty="0">
              <a:solidFill>
                <a:schemeClr val="tx1">
                  <a:lumMod val="85000"/>
                </a:schemeClr>
              </a:solidFill>
            </a:endParaRPr>
          </a:p>
          <a:p>
            <a:pPr>
              <a:lnSpc>
                <a:spcPct val="100000"/>
              </a:lnSpc>
              <a:spcBef>
                <a:spcPts val="0"/>
              </a:spcBef>
              <a:spcAft>
                <a:spcPts val="0"/>
              </a:spcAft>
            </a:pPr>
            <a:r>
              <a:rPr lang="en-US" sz="1600" dirty="0" smtClean="0">
                <a:solidFill>
                  <a:schemeClr val="tx1">
                    <a:lumMod val="85000"/>
                  </a:schemeClr>
                </a:solidFill>
              </a:rPr>
              <a:t>Faculty of Law, </a:t>
            </a:r>
          </a:p>
          <a:p>
            <a:pPr>
              <a:lnSpc>
                <a:spcPct val="100000"/>
              </a:lnSpc>
              <a:spcBef>
                <a:spcPts val="0"/>
              </a:spcBef>
              <a:spcAft>
                <a:spcPts val="0"/>
              </a:spcAft>
            </a:pPr>
            <a:r>
              <a:rPr lang="en-US" sz="1600" dirty="0" err="1" smtClean="0">
                <a:solidFill>
                  <a:schemeClr val="tx1">
                    <a:lumMod val="85000"/>
                  </a:schemeClr>
                </a:solidFill>
              </a:rPr>
              <a:t>Universitas</a:t>
            </a:r>
            <a:r>
              <a:rPr lang="en-US" sz="1600" dirty="0" smtClean="0">
                <a:solidFill>
                  <a:schemeClr val="tx1">
                    <a:lumMod val="85000"/>
                  </a:schemeClr>
                </a:solidFill>
              </a:rPr>
              <a:t> </a:t>
            </a:r>
            <a:r>
              <a:rPr lang="en-US" sz="1600" dirty="0" err="1" smtClean="0">
                <a:solidFill>
                  <a:schemeClr val="tx1">
                    <a:lumMod val="85000"/>
                  </a:schemeClr>
                </a:solidFill>
              </a:rPr>
              <a:t>Muhammadiyah</a:t>
            </a:r>
            <a:r>
              <a:rPr lang="en-US" sz="1600" dirty="0" smtClean="0">
                <a:solidFill>
                  <a:schemeClr val="tx1">
                    <a:lumMod val="85000"/>
                  </a:schemeClr>
                </a:solidFill>
              </a:rPr>
              <a:t> Yogyakarta</a:t>
            </a:r>
            <a:endParaRPr lang="en-US" sz="1600" dirty="0">
              <a:solidFill>
                <a:schemeClr val="tx1">
                  <a:lumMod val="85000"/>
                </a:schemeClr>
              </a:solidFill>
            </a:endParaRPr>
          </a:p>
        </p:txBody>
      </p:sp>
      <p:pic>
        <p:nvPicPr>
          <p:cNvPr id="4" name="Picture 3"/>
          <p:cNvPicPr>
            <a:picLocks noChangeAspect="1"/>
          </p:cNvPicPr>
          <p:nvPr/>
        </p:nvPicPr>
        <p:blipFill rotWithShape="1">
          <a:blip r:embed="rId3"/>
          <a:srcRect l="71579"/>
          <a:stretch/>
        </p:blipFill>
        <p:spPr>
          <a:xfrm>
            <a:off x="567892" y="550050"/>
            <a:ext cx="1301322" cy="1346127"/>
          </a:xfrm>
          <a:prstGeom prst="rect">
            <a:avLst/>
          </a:prstGeom>
        </p:spPr>
      </p:pic>
      <p:sp>
        <p:nvSpPr>
          <p:cNvPr id="6" name="TextBox 5"/>
          <p:cNvSpPr txBox="1"/>
          <p:nvPr/>
        </p:nvSpPr>
        <p:spPr>
          <a:xfrm>
            <a:off x="490892" y="1896177"/>
            <a:ext cx="1455848" cy="369332"/>
          </a:xfrm>
          <a:prstGeom prst="rect">
            <a:avLst/>
          </a:prstGeom>
          <a:noFill/>
        </p:spPr>
        <p:txBody>
          <a:bodyPr wrap="none" rtlCol="0">
            <a:spAutoFit/>
          </a:bodyPr>
          <a:lstStyle/>
          <a:p>
            <a:r>
              <a:rPr lang="en-US" b="1" dirty="0" smtClean="0"/>
              <a:t>6 Nov 2019</a:t>
            </a:r>
            <a:endParaRPr lang="en-US" b="1" dirty="0"/>
          </a:p>
        </p:txBody>
      </p:sp>
    </p:spTree>
    <p:extLst>
      <p:ext uri="{BB962C8B-B14F-4D97-AF65-F5344CB8AC3E}">
        <p14:creationId xmlns:p14="http://schemas.microsoft.com/office/powerpoint/2010/main" val="32266440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59674" y="1097280"/>
            <a:ext cx="3079122" cy="2676351"/>
          </a:xfrm>
          <a:solidFill>
            <a:schemeClr val="accent2">
              <a:lumMod val="20000"/>
              <a:lumOff val="80000"/>
            </a:schemeClr>
          </a:solidFill>
        </p:spPr>
        <p:txBody>
          <a:bodyPr>
            <a:noAutofit/>
          </a:bodyPr>
          <a:lstStyle/>
          <a:p>
            <a:pPr>
              <a:lnSpc>
                <a:spcPct val="100000"/>
              </a:lnSpc>
            </a:pPr>
            <a:r>
              <a:rPr lang="en-US" sz="2800" b="1" dirty="0" smtClean="0"/>
              <a:t>The Constitutional Court Position </a:t>
            </a:r>
            <a:br>
              <a:rPr lang="en-US" sz="2800" b="1" dirty="0" smtClean="0"/>
            </a:br>
            <a:r>
              <a:rPr lang="en-US" sz="2800" b="1" dirty="0" smtClean="0"/>
              <a:t>in the Verdict No. 63/PUU-XV/2017</a:t>
            </a:r>
            <a:endParaRPr lang="en-US" sz="2800" b="1" dirty="0"/>
          </a:p>
        </p:txBody>
      </p:sp>
      <p:sp>
        <p:nvSpPr>
          <p:cNvPr id="3" name="Content Placeholder 2"/>
          <p:cNvSpPr>
            <a:spLocks noGrp="1"/>
          </p:cNvSpPr>
          <p:nvPr>
            <p:ph idx="1"/>
          </p:nvPr>
        </p:nvSpPr>
        <p:spPr>
          <a:xfrm>
            <a:off x="4238796" y="1230842"/>
            <a:ext cx="6446328" cy="4871101"/>
          </a:xfrm>
        </p:spPr>
        <p:txBody>
          <a:bodyPr>
            <a:noAutofit/>
          </a:bodyPr>
          <a:lstStyle/>
          <a:p>
            <a:pPr marL="0" indent="0">
              <a:buNone/>
            </a:pPr>
            <a:r>
              <a:rPr lang="en-US" sz="2400" dirty="0"/>
              <a:t>MKRI has decided that the </a:t>
            </a:r>
            <a:r>
              <a:rPr lang="en-ID" sz="2400" dirty="0"/>
              <a:t>delegation of authority by the Law to the Minister of Finance to regulate further "the exercise of the rights and </a:t>
            </a:r>
            <a:r>
              <a:rPr lang="en-ID" sz="2400" dirty="0" err="1"/>
              <a:t>fulfillment</a:t>
            </a:r>
            <a:r>
              <a:rPr lang="en-ID" sz="2400" dirty="0"/>
              <a:t> of obligations of the attorney" as referred to in Article 32 paragraph (3a) of Law no. 28/2007 is </a:t>
            </a:r>
            <a:r>
              <a:rPr lang="en-ID" sz="2400" b="1" dirty="0" smtClean="0"/>
              <a:t>conditional contradictory </a:t>
            </a:r>
            <a:r>
              <a:rPr lang="en-ID" sz="2400" dirty="0"/>
              <a:t>to the 1945 Constitution of the Republic of Indonesia </a:t>
            </a:r>
            <a:r>
              <a:rPr lang="en-ID" sz="2400" dirty="0" smtClean="0"/>
              <a:t>and </a:t>
            </a:r>
            <a:r>
              <a:rPr lang="en-ID" sz="2400" dirty="0"/>
              <a:t>has </a:t>
            </a:r>
            <a:r>
              <a:rPr lang="en-ID" sz="2400" b="1" dirty="0"/>
              <a:t>no binding legal force </a:t>
            </a:r>
            <a:r>
              <a:rPr lang="en-ID" sz="2400" dirty="0"/>
              <a:t>insofar as it is not meant only about matters of a technical-administrative nature and not the limitation and/or expansion of the rights and obligations of citizens.</a:t>
            </a:r>
            <a:endParaRPr lang="en-US" sz="2400"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artisticMosiaicBubbles/>
                    </a14:imgEffect>
                  </a14:imgLayer>
                </a14:imgProps>
              </a:ext>
            </a:extLst>
          </a:blip>
          <a:stretch>
            <a:fillRect/>
          </a:stretch>
        </p:blipFill>
        <p:spPr>
          <a:xfrm>
            <a:off x="1159674" y="3773632"/>
            <a:ext cx="3079122" cy="2194750"/>
          </a:xfrm>
          <a:prstGeom prst="rect">
            <a:avLst/>
          </a:prstGeom>
        </p:spPr>
      </p:pic>
    </p:spTree>
    <p:extLst>
      <p:ext uri="{BB962C8B-B14F-4D97-AF65-F5344CB8AC3E}">
        <p14:creationId xmlns:p14="http://schemas.microsoft.com/office/powerpoint/2010/main" val="3933311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1058238"/>
            <a:ext cx="8334191" cy="1202077"/>
          </a:xfrm>
          <a:solidFill>
            <a:schemeClr val="accent3">
              <a:lumMod val="20000"/>
              <a:lumOff val="80000"/>
            </a:schemeClr>
          </a:solidFill>
        </p:spPr>
        <p:txBody>
          <a:bodyPr>
            <a:normAutofit fontScale="90000"/>
          </a:bodyPr>
          <a:lstStyle/>
          <a:p>
            <a:r>
              <a:rPr lang="en-US" sz="2800" b="1" dirty="0">
                <a:latin typeface="Constantia" panose="02030602050306030303" pitchFamily="18" charset="0"/>
              </a:rPr>
              <a:t>Regulating Tax Consultant Profession Post Issuance of the Constitutional Court Verdict Number 63/PUU-XV/2017</a:t>
            </a:r>
            <a:endParaRPr lang="en-US" sz="2800" dirty="0"/>
          </a:p>
        </p:txBody>
      </p:sp>
      <p:sp>
        <p:nvSpPr>
          <p:cNvPr id="3" name="Content Placeholder 2"/>
          <p:cNvSpPr>
            <a:spLocks noGrp="1"/>
          </p:cNvSpPr>
          <p:nvPr>
            <p:ph idx="1"/>
          </p:nvPr>
        </p:nvSpPr>
        <p:spPr>
          <a:xfrm>
            <a:off x="1261872" y="2434975"/>
            <a:ext cx="8595360" cy="3745162"/>
          </a:xfrm>
        </p:spPr>
        <p:txBody>
          <a:bodyPr>
            <a:normAutofit/>
          </a:bodyPr>
          <a:lstStyle/>
          <a:p>
            <a:r>
              <a:rPr lang="en-US" sz="2400" dirty="0" smtClean="0"/>
              <a:t>Where to Regulate? </a:t>
            </a:r>
          </a:p>
          <a:p>
            <a:r>
              <a:rPr lang="en-US" sz="2400" dirty="0" smtClean="0"/>
              <a:t>What are to be Regulated?</a:t>
            </a:r>
            <a:endParaRPr lang="en-US" sz="2400" dirty="0"/>
          </a:p>
        </p:txBody>
      </p:sp>
    </p:spTree>
    <p:extLst>
      <p:ext uri="{BB962C8B-B14F-4D97-AF65-F5344CB8AC3E}">
        <p14:creationId xmlns:p14="http://schemas.microsoft.com/office/powerpoint/2010/main" val="24095642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945" y="530146"/>
            <a:ext cx="5951609" cy="949333"/>
          </a:xfrm>
          <a:solidFill>
            <a:schemeClr val="accent4">
              <a:lumMod val="40000"/>
              <a:lumOff val="60000"/>
            </a:schemeClr>
          </a:solidFill>
        </p:spPr>
        <p:txBody>
          <a:bodyPr>
            <a:noAutofit/>
          </a:bodyPr>
          <a:lstStyle/>
          <a:p>
            <a:r>
              <a:rPr lang="en-US" sz="2800" b="1" dirty="0" smtClean="0"/>
              <a:t>How Other Countries Regulate Their Tax Consultant?</a:t>
            </a:r>
            <a:endParaRPr lang="en-US" sz="2800" b="1"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284108617"/>
              </p:ext>
            </p:extLst>
          </p:nvPr>
        </p:nvGraphicFramePr>
        <p:xfrm>
          <a:off x="1301945" y="2147837"/>
          <a:ext cx="9085228" cy="4485640"/>
        </p:xfrm>
        <a:graphic>
          <a:graphicData uri="http://schemas.openxmlformats.org/drawingml/2006/table">
            <a:tbl>
              <a:tblPr firstRow="1" bandRow="1">
                <a:tableStyleId>{5C22544A-7EE6-4342-B048-85BDC9FD1C3A}</a:tableStyleId>
              </a:tblPr>
              <a:tblGrid>
                <a:gridCol w="1781961">
                  <a:extLst>
                    <a:ext uri="{9D8B030D-6E8A-4147-A177-3AD203B41FA5}">
                      <a16:colId xmlns:a16="http://schemas.microsoft.com/office/drawing/2014/main" val="248521216"/>
                    </a:ext>
                  </a:extLst>
                </a:gridCol>
                <a:gridCol w="7303267">
                  <a:extLst>
                    <a:ext uri="{9D8B030D-6E8A-4147-A177-3AD203B41FA5}">
                      <a16:colId xmlns:a16="http://schemas.microsoft.com/office/drawing/2014/main" val="3742457929"/>
                    </a:ext>
                  </a:extLst>
                </a:gridCol>
              </a:tblGrid>
              <a:tr h="370840">
                <a:tc>
                  <a:txBody>
                    <a:bodyPr/>
                    <a:lstStyle/>
                    <a:p>
                      <a:r>
                        <a:rPr lang="en-US" dirty="0" smtClean="0"/>
                        <a:t>Model</a:t>
                      </a:r>
                      <a:endParaRPr lang="en-US" dirty="0"/>
                    </a:p>
                  </a:txBody>
                  <a:tcPr/>
                </a:tc>
                <a:tc>
                  <a:txBody>
                    <a:bodyPr/>
                    <a:lstStyle/>
                    <a:p>
                      <a:r>
                        <a:rPr lang="en-US" dirty="0" smtClean="0"/>
                        <a:t>Country </a:t>
                      </a:r>
                      <a:endParaRPr lang="en-US" dirty="0"/>
                    </a:p>
                  </a:txBody>
                  <a:tcPr/>
                </a:tc>
                <a:extLst>
                  <a:ext uri="{0D108BD9-81ED-4DB2-BD59-A6C34878D82A}">
                    <a16:rowId xmlns:a16="http://schemas.microsoft.com/office/drawing/2014/main" val="3691710523"/>
                  </a:ext>
                </a:extLst>
              </a:tr>
              <a:tr h="370840">
                <a:tc>
                  <a:txBody>
                    <a:bodyPr/>
                    <a:lstStyle/>
                    <a:p>
                      <a:r>
                        <a:rPr lang="en-US" dirty="0" smtClean="0"/>
                        <a:t>Full Regulation</a:t>
                      </a:r>
                      <a:endParaRPr lang="en-US" dirty="0"/>
                    </a:p>
                  </a:txBody>
                  <a:tcPr/>
                </a:tc>
                <a:tc>
                  <a:txBody>
                    <a:bodyPr/>
                    <a:lstStyle/>
                    <a:p>
                      <a:r>
                        <a:rPr lang="en-US" dirty="0" smtClean="0"/>
                        <a:t>England</a:t>
                      </a:r>
                      <a:r>
                        <a:rPr lang="en-US" baseline="0" dirty="0" smtClean="0"/>
                        <a:t> (</a:t>
                      </a:r>
                      <a:r>
                        <a:rPr lang="id-ID" sz="1800" b="1" i="1" kern="1200" dirty="0" smtClean="0">
                          <a:solidFill>
                            <a:schemeClr val="dk1"/>
                          </a:solidFill>
                          <a:effectLst/>
                          <a:latin typeface="+mn-lt"/>
                          <a:ea typeface="+mn-ea"/>
                          <a:cs typeface="+mn-cs"/>
                        </a:rPr>
                        <a:t>Finance Act 2012</a:t>
                      </a:r>
                      <a:r>
                        <a:rPr lang="en-US" sz="1800" i="1" kern="1200" dirty="0" smtClean="0">
                          <a:solidFill>
                            <a:schemeClr val="dk1"/>
                          </a:solidFill>
                          <a:effectLst/>
                          <a:latin typeface="+mn-lt"/>
                          <a:ea typeface="+mn-ea"/>
                          <a:cs typeface="+mn-cs"/>
                        </a:rPr>
                        <a:t>). </a:t>
                      </a:r>
                      <a:r>
                        <a:rPr lang="en-US" sz="1800" i="0" kern="1200" dirty="0" smtClean="0">
                          <a:solidFill>
                            <a:schemeClr val="dk1"/>
                          </a:solidFill>
                          <a:effectLst/>
                          <a:latin typeface="+mn-lt"/>
                          <a:ea typeface="+mn-ea"/>
                          <a:cs typeface="+mn-cs"/>
                        </a:rPr>
                        <a:t>There is</a:t>
                      </a:r>
                      <a:r>
                        <a:rPr lang="en-US" sz="1800" i="0" kern="1200" baseline="0" dirty="0" smtClean="0">
                          <a:solidFill>
                            <a:schemeClr val="dk1"/>
                          </a:solidFill>
                          <a:effectLst/>
                          <a:latin typeface="+mn-lt"/>
                          <a:ea typeface="+mn-ea"/>
                          <a:cs typeface="+mn-cs"/>
                        </a:rPr>
                        <a:t> no </a:t>
                      </a:r>
                      <a:r>
                        <a:rPr lang="en-US" sz="1800" i="0" kern="1200" dirty="0" smtClean="0">
                          <a:solidFill>
                            <a:schemeClr val="dk1"/>
                          </a:solidFill>
                          <a:effectLst/>
                          <a:latin typeface="+mn-lt"/>
                          <a:ea typeface="+mn-ea"/>
                          <a:cs typeface="+mn-cs"/>
                        </a:rPr>
                        <a:t>agent</a:t>
                      </a:r>
                      <a:r>
                        <a:rPr lang="en-US" sz="1800" i="0" kern="1200" baseline="0" dirty="0" smtClean="0">
                          <a:solidFill>
                            <a:schemeClr val="dk1"/>
                          </a:solidFill>
                          <a:effectLst/>
                          <a:latin typeface="+mn-lt"/>
                          <a:ea typeface="+mn-ea"/>
                          <a:cs typeface="+mn-cs"/>
                        </a:rPr>
                        <a:t> services monopoly, all agents are allowed to carry out and  provide taxation services as long as obtained authorization from HMRC</a:t>
                      </a:r>
                      <a:r>
                        <a:rPr lang="en-US" dirty="0" smtClean="0"/>
                        <a:t>;</a:t>
                      </a:r>
                      <a:r>
                        <a:rPr lang="en-US" baseline="0" dirty="0" smtClean="0"/>
                        <a:t> Japan (</a:t>
                      </a:r>
                      <a:r>
                        <a:rPr lang="en-US" sz="1800" b="0" i="0" kern="1200" dirty="0" smtClean="0">
                          <a:solidFill>
                            <a:schemeClr val="dk1"/>
                          </a:solidFill>
                          <a:effectLst/>
                          <a:latin typeface="+mn-lt"/>
                          <a:ea typeface="+mn-ea"/>
                          <a:cs typeface="+mn-cs"/>
                        </a:rPr>
                        <a:t>The </a:t>
                      </a:r>
                      <a:r>
                        <a:rPr lang="en-US" sz="1800" b="0" i="1" kern="1200" dirty="0" err="1" smtClean="0">
                          <a:solidFill>
                            <a:schemeClr val="dk1"/>
                          </a:solidFill>
                          <a:effectLst/>
                          <a:latin typeface="+mn-lt"/>
                          <a:ea typeface="+mn-ea"/>
                          <a:cs typeface="+mn-cs"/>
                        </a:rPr>
                        <a:t>Zeirishi</a:t>
                      </a:r>
                      <a:r>
                        <a:rPr lang="en-US" sz="1800" b="0" i="1" kern="1200" dirty="0" smtClean="0">
                          <a:solidFill>
                            <a:schemeClr val="dk1"/>
                          </a:solidFill>
                          <a:effectLst/>
                          <a:latin typeface="+mn-lt"/>
                          <a:ea typeface="+mn-ea"/>
                          <a:cs typeface="+mn-cs"/>
                        </a:rPr>
                        <a:t> </a:t>
                      </a:r>
                      <a:r>
                        <a:rPr lang="en-US" sz="1800" b="0" i="0" kern="1200" dirty="0" smtClean="0">
                          <a:solidFill>
                            <a:schemeClr val="dk1"/>
                          </a:solidFill>
                          <a:effectLst/>
                          <a:latin typeface="+mn-lt"/>
                          <a:ea typeface="+mn-ea"/>
                          <a:cs typeface="+mn-cs"/>
                        </a:rPr>
                        <a:t>Regulation in Japan adheres to the full regulation regulated by the Certified Public Tax Accountant Act (</a:t>
                      </a:r>
                      <a:r>
                        <a:rPr lang="en-US" sz="1800" b="1" i="1" kern="1200" dirty="0" err="1" smtClean="0">
                          <a:solidFill>
                            <a:schemeClr val="dk1"/>
                          </a:solidFill>
                          <a:effectLst/>
                          <a:latin typeface="+mn-lt"/>
                          <a:ea typeface="+mn-ea"/>
                          <a:cs typeface="+mn-cs"/>
                        </a:rPr>
                        <a:t>Zeirishi</a:t>
                      </a:r>
                      <a:r>
                        <a:rPr lang="en-US" sz="1800" b="1" i="1" kern="1200" dirty="0" smtClean="0">
                          <a:solidFill>
                            <a:schemeClr val="dk1"/>
                          </a:solidFill>
                          <a:effectLst/>
                          <a:latin typeface="+mn-lt"/>
                          <a:ea typeface="+mn-ea"/>
                          <a:cs typeface="+mn-cs"/>
                        </a:rPr>
                        <a:t> </a:t>
                      </a:r>
                      <a:r>
                        <a:rPr lang="en-US" sz="1800" b="1" i="0" kern="1200" dirty="0" smtClean="0">
                          <a:solidFill>
                            <a:schemeClr val="dk1"/>
                          </a:solidFill>
                          <a:effectLst/>
                          <a:latin typeface="+mn-lt"/>
                          <a:ea typeface="+mn-ea"/>
                          <a:cs typeface="+mn-cs"/>
                        </a:rPr>
                        <a:t>Act</a:t>
                      </a:r>
                      <a:r>
                        <a:rPr lang="en-US" sz="1800" b="0" i="0" kern="1200" dirty="0" smtClean="0">
                          <a:solidFill>
                            <a:schemeClr val="dk1"/>
                          </a:solidFill>
                          <a:effectLst/>
                          <a:latin typeface="+mn-lt"/>
                          <a:ea typeface="+mn-ea"/>
                          <a:cs typeface="+mn-cs"/>
                        </a:rPr>
                        <a:t>) Act No. 237,1951 and has been revised with Act No. 9, 2015</a:t>
                      </a:r>
                      <a:endParaRPr lang="en-US" dirty="0"/>
                    </a:p>
                  </a:txBody>
                  <a:tcPr/>
                </a:tc>
                <a:extLst>
                  <a:ext uri="{0D108BD9-81ED-4DB2-BD59-A6C34878D82A}">
                    <a16:rowId xmlns:a16="http://schemas.microsoft.com/office/drawing/2014/main" val="2329411467"/>
                  </a:ext>
                </a:extLst>
              </a:tr>
              <a:tr h="370840">
                <a:tc>
                  <a:txBody>
                    <a:bodyPr/>
                    <a:lstStyle/>
                    <a:p>
                      <a:r>
                        <a:rPr lang="en-US" dirty="0" smtClean="0"/>
                        <a:t>Partial Regulation</a:t>
                      </a:r>
                      <a:endParaRPr lang="en-US" dirty="0"/>
                    </a:p>
                  </a:txBody>
                  <a:tcPr/>
                </a:tc>
                <a:tc>
                  <a:txBody>
                    <a:bodyPr/>
                    <a:lstStyle/>
                    <a:p>
                      <a:r>
                        <a:rPr lang="en-US" dirty="0" smtClean="0"/>
                        <a:t>Australia (</a:t>
                      </a:r>
                      <a:r>
                        <a:rPr lang="id-ID" sz="1800" b="1" i="1" kern="1200" dirty="0" smtClean="0">
                          <a:solidFill>
                            <a:schemeClr val="dk1"/>
                          </a:solidFill>
                          <a:effectLst/>
                          <a:latin typeface="+mn-lt"/>
                          <a:ea typeface="+mn-ea"/>
                          <a:cs typeface="+mn-cs"/>
                        </a:rPr>
                        <a:t>Tax Agent Services Act 200</a:t>
                      </a:r>
                      <a:r>
                        <a:rPr lang="en-US" sz="1800" b="1" i="1" kern="1200" dirty="0" smtClean="0">
                          <a:solidFill>
                            <a:schemeClr val="dk1"/>
                          </a:solidFill>
                          <a:effectLst/>
                          <a:latin typeface="+mn-lt"/>
                          <a:ea typeface="+mn-ea"/>
                          <a:cs typeface="+mn-cs"/>
                        </a:rPr>
                        <a:t>0</a:t>
                      </a:r>
                      <a:r>
                        <a:rPr lang="en-US" sz="1800" i="1" kern="1200" dirty="0" smtClean="0">
                          <a:solidFill>
                            <a:schemeClr val="dk1"/>
                          </a:solidFill>
                          <a:effectLst/>
                          <a:latin typeface="+mn-lt"/>
                          <a:ea typeface="+mn-ea"/>
                          <a:cs typeface="+mn-cs"/>
                        </a:rPr>
                        <a:t>):</a:t>
                      </a:r>
                      <a:r>
                        <a:rPr lang="id-ID" sz="1800" i="1" kern="1200" dirty="0" smtClean="0">
                          <a:solidFill>
                            <a:schemeClr val="dk1"/>
                          </a:solidFill>
                          <a:effectLst/>
                          <a:latin typeface="+mn-lt"/>
                          <a:ea typeface="+mn-ea"/>
                          <a:cs typeface="+mn-cs"/>
                        </a:rPr>
                        <a:t>Tax Practitioners Board</a:t>
                      </a:r>
                      <a:r>
                        <a:rPr lang="en-US" sz="1800" i="1" kern="1200" dirty="0" smtClean="0">
                          <a:solidFill>
                            <a:schemeClr val="dk1"/>
                          </a:solidFill>
                          <a:effectLst/>
                          <a:latin typeface="+mn-lt"/>
                          <a:ea typeface="+mn-ea"/>
                          <a:cs typeface="+mn-cs"/>
                        </a:rPr>
                        <a:t> </a:t>
                      </a:r>
                      <a:r>
                        <a:rPr lang="en-US" sz="1800" i="0" kern="1200" dirty="0" smtClean="0">
                          <a:solidFill>
                            <a:schemeClr val="dk1"/>
                          </a:solidFill>
                          <a:effectLst/>
                          <a:latin typeface="+mn-lt"/>
                          <a:ea typeface="+mn-ea"/>
                          <a:cs typeface="+mn-cs"/>
                        </a:rPr>
                        <a:t>(National</a:t>
                      </a:r>
                      <a:r>
                        <a:rPr lang="en-US" sz="1800" i="0" kern="1200" baseline="0" dirty="0" smtClean="0">
                          <a:solidFill>
                            <a:schemeClr val="dk1"/>
                          </a:solidFill>
                          <a:effectLst/>
                          <a:latin typeface="+mn-lt"/>
                          <a:ea typeface="+mn-ea"/>
                          <a:cs typeface="+mn-cs"/>
                        </a:rPr>
                        <a:t> level) which coordinates Tax Agent &amp; BAS (Business Activity Statement). TPB authorized to administer the data of Tax Agents &amp; BAS, making code of conduct &amp; implement sanction against code of conduct violation </a:t>
                      </a:r>
                      <a:endParaRPr lang="en-US" i="0" dirty="0"/>
                    </a:p>
                  </a:txBody>
                  <a:tcPr/>
                </a:tc>
                <a:extLst>
                  <a:ext uri="{0D108BD9-81ED-4DB2-BD59-A6C34878D82A}">
                    <a16:rowId xmlns:a16="http://schemas.microsoft.com/office/drawing/2014/main" val="2226633958"/>
                  </a:ext>
                </a:extLst>
              </a:tr>
              <a:tr h="370840">
                <a:tc>
                  <a:txBody>
                    <a:bodyPr/>
                    <a:lstStyle/>
                    <a:p>
                      <a:r>
                        <a:rPr lang="en-US" dirty="0" smtClean="0"/>
                        <a:t>No</a:t>
                      </a:r>
                      <a:r>
                        <a:rPr lang="en-US" baseline="0" dirty="0" smtClean="0"/>
                        <a:t> Regulation</a:t>
                      </a:r>
                      <a:endParaRPr lang="en-US" dirty="0"/>
                    </a:p>
                  </a:txBody>
                  <a:tcPr/>
                </a:tc>
                <a:tc>
                  <a:txBody>
                    <a:bodyPr/>
                    <a:lstStyle/>
                    <a:p>
                      <a:r>
                        <a:rPr lang="en-US" dirty="0" smtClean="0"/>
                        <a:t>Singapura, the relation is very egalitarian,</a:t>
                      </a:r>
                      <a:r>
                        <a:rPr lang="en-US" baseline="0" dirty="0" smtClean="0"/>
                        <a:t> </a:t>
                      </a:r>
                      <a:r>
                        <a:rPr lang="en-US" dirty="0" smtClean="0"/>
                        <a:t> however the tax</a:t>
                      </a:r>
                      <a:r>
                        <a:rPr lang="en-US" baseline="0" dirty="0" smtClean="0"/>
                        <a:t> authority will provide special facilities for accredited tax agent by SIATP.  </a:t>
                      </a:r>
                      <a:endParaRPr lang="en-US" dirty="0"/>
                    </a:p>
                  </a:txBody>
                  <a:tcPr/>
                </a:tc>
                <a:extLst>
                  <a:ext uri="{0D108BD9-81ED-4DB2-BD59-A6C34878D82A}">
                    <a16:rowId xmlns:a16="http://schemas.microsoft.com/office/drawing/2014/main" val="2244293517"/>
                  </a:ext>
                </a:extLst>
              </a:tr>
            </a:tbl>
          </a:graphicData>
        </a:graphic>
      </p:graphicFrame>
      <p:sp>
        <p:nvSpPr>
          <p:cNvPr id="3" name="TextBox 2"/>
          <p:cNvSpPr txBox="1"/>
          <p:nvPr/>
        </p:nvSpPr>
        <p:spPr>
          <a:xfrm>
            <a:off x="1301945" y="1623855"/>
            <a:ext cx="2016607" cy="369332"/>
          </a:xfrm>
          <a:prstGeom prst="rect">
            <a:avLst/>
          </a:prstGeom>
          <a:noFill/>
        </p:spPr>
        <p:txBody>
          <a:bodyPr wrap="square" rtlCol="0">
            <a:spAutoFit/>
          </a:bodyPr>
          <a:lstStyle/>
          <a:p>
            <a:r>
              <a:rPr lang="id-ID" dirty="0"/>
              <a:t>Victor </a:t>
            </a:r>
            <a:r>
              <a:rPr lang="id-ID" dirty="0" smtClean="0"/>
              <a:t>Thuronyi</a:t>
            </a:r>
            <a:r>
              <a:rPr lang="en-US" dirty="0" smtClean="0"/>
              <a:t>:</a:t>
            </a:r>
            <a:endParaRPr lang="en-US" dirty="0"/>
          </a:p>
        </p:txBody>
      </p:sp>
    </p:spTree>
    <p:extLst>
      <p:ext uri="{BB962C8B-B14F-4D97-AF65-F5344CB8AC3E}">
        <p14:creationId xmlns:p14="http://schemas.microsoft.com/office/powerpoint/2010/main" val="39533391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452388"/>
            <a:ext cx="7602995" cy="1238934"/>
          </a:xfrm>
          <a:solidFill>
            <a:schemeClr val="bg2"/>
          </a:solidFill>
        </p:spPr>
        <p:txBody>
          <a:bodyPr>
            <a:noAutofit/>
          </a:bodyPr>
          <a:lstStyle/>
          <a:p>
            <a:r>
              <a:rPr lang="en-US" sz="2800" b="1" dirty="0" smtClean="0"/>
              <a:t>Regulating Tax Consultant </a:t>
            </a:r>
            <a:br>
              <a:rPr lang="en-US" sz="2800" b="1" dirty="0" smtClean="0"/>
            </a:br>
            <a:r>
              <a:rPr lang="en-US" sz="2800" b="1" dirty="0" smtClean="0"/>
              <a:t>Post Issuance of the Constitutional Court Verdict No. 63/PUU-XV/2017</a:t>
            </a:r>
            <a:endParaRPr lang="en-US" sz="2800" b="1" dirty="0"/>
          </a:p>
        </p:txBody>
      </p:sp>
      <p:sp>
        <p:nvSpPr>
          <p:cNvPr id="3" name="Content Placeholder 2"/>
          <p:cNvSpPr>
            <a:spLocks noGrp="1"/>
          </p:cNvSpPr>
          <p:nvPr>
            <p:ph idx="1"/>
          </p:nvPr>
        </p:nvSpPr>
        <p:spPr>
          <a:xfrm>
            <a:off x="1261871" y="1962364"/>
            <a:ext cx="8991737" cy="4217773"/>
          </a:xfrm>
        </p:spPr>
        <p:txBody>
          <a:bodyPr>
            <a:normAutofit lnSpcReduction="10000"/>
          </a:bodyPr>
          <a:lstStyle/>
          <a:p>
            <a:pPr marL="400050" indent="-400050">
              <a:buAutoNum type="romanUcPeriod"/>
            </a:pPr>
            <a:r>
              <a:rPr lang="en-US" sz="2000" b="1" dirty="0" smtClean="0">
                <a:latin typeface="Arial" panose="020B0604020202020204" pitchFamily="34" charset="0"/>
                <a:cs typeface="Arial" panose="020B0604020202020204" pitchFamily="34" charset="0"/>
              </a:rPr>
              <a:t>What are the Substances to be Regulated in Law (based on Article 10 (1) of the Law No.12/2011)?</a:t>
            </a:r>
          </a:p>
          <a:p>
            <a:pPr marL="400050" indent="0">
              <a:buNone/>
            </a:pPr>
            <a:r>
              <a:rPr lang="en-US" sz="2000" b="1" dirty="0">
                <a:latin typeface="Arial" panose="020B0604020202020204" pitchFamily="34" charset="0"/>
                <a:cs typeface="Arial" panose="020B0604020202020204" pitchFamily="34" charset="0"/>
              </a:rPr>
              <a:t>T</a:t>
            </a:r>
            <a:r>
              <a:rPr lang="en-US" sz="2000" b="1" dirty="0" smtClean="0">
                <a:latin typeface="Arial" panose="020B0604020202020204" pitchFamily="34" charset="0"/>
                <a:cs typeface="Arial" panose="020B0604020202020204" pitchFamily="34" charset="0"/>
              </a:rPr>
              <a:t>he </a:t>
            </a:r>
            <a:r>
              <a:rPr lang="en-US" sz="2000" b="1" dirty="0">
                <a:latin typeface="Arial" panose="020B0604020202020204" pitchFamily="34" charset="0"/>
                <a:cs typeface="Arial" panose="020B0604020202020204" pitchFamily="34" charset="0"/>
              </a:rPr>
              <a:t>material content which must be regulated by the Law containing: </a:t>
            </a:r>
            <a:endParaRPr lang="en-US" sz="2000" b="1" dirty="0" smtClean="0">
              <a:latin typeface="Arial" panose="020B0604020202020204" pitchFamily="34" charset="0"/>
              <a:cs typeface="Arial" panose="020B0604020202020204" pitchFamily="34" charset="0"/>
            </a:endParaRPr>
          </a:p>
          <a:p>
            <a:pPr marL="742950" indent="-342900">
              <a:buAutoNum type="alphaLcPeriod"/>
            </a:pPr>
            <a:r>
              <a:rPr lang="en-US" sz="2000" dirty="0" smtClean="0">
                <a:latin typeface="Arial" panose="020B0604020202020204" pitchFamily="34" charset="0"/>
                <a:cs typeface="Arial" panose="020B0604020202020204" pitchFamily="34" charset="0"/>
              </a:rPr>
              <a:t>Further </a:t>
            </a:r>
            <a:r>
              <a:rPr lang="en-US" sz="2000" dirty="0">
                <a:latin typeface="Arial" panose="020B0604020202020204" pitchFamily="34" charset="0"/>
                <a:cs typeface="Arial" panose="020B0604020202020204" pitchFamily="34" charset="0"/>
              </a:rPr>
              <a:t>arrangements regarding the provisions of the 1945 Constitution of the Republic of Indonesia; </a:t>
            </a:r>
            <a:endParaRPr lang="en-US" sz="2000" dirty="0" smtClean="0">
              <a:latin typeface="Arial" panose="020B0604020202020204" pitchFamily="34" charset="0"/>
              <a:cs typeface="Arial" panose="020B0604020202020204" pitchFamily="34" charset="0"/>
            </a:endParaRPr>
          </a:p>
          <a:p>
            <a:pPr marL="742950" indent="-342900">
              <a:buAutoNum type="alphaLcPeriod"/>
            </a:pPr>
            <a:r>
              <a:rPr lang="en-US" sz="2000" dirty="0" smtClean="0">
                <a:latin typeface="Arial" panose="020B0604020202020204" pitchFamily="34" charset="0"/>
                <a:cs typeface="Arial" panose="020B0604020202020204" pitchFamily="34" charset="0"/>
              </a:rPr>
              <a:t>Order </a:t>
            </a:r>
            <a:r>
              <a:rPr lang="en-US" sz="2000" dirty="0">
                <a:latin typeface="Arial" panose="020B0604020202020204" pitchFamily="34" charset="0"/>
                <a:cs typeface="Arial" panose="020B0604020202020204" pitchFamily="34" charset="0"/>
              </a:rPr>
              <a:t>an Act to be regulated by law; </a:t>
            </a:r>
            <a:r>
              <a:rPr lang="en-US" sz="2000" dirty="0" smtClean="0">
                <a:latin typeface="Arial" panose="020B0604020202020204" pitchFamily="34" charset="0"/>
                <a:cs typeface="Arial" panose="020B0604020202020204" pitchFamily="34" charset="0"/>
              </a:rPr>
              <a:t>(such as Advocate Profession )</a:t>
            </a:r>
          </a:p>
          <a:p>
            <a:pPr marL="742950" indent="-342900">
              <a:buAutoNum type="alphaLcPeriod"/>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ratification of certain international agreements; </a:t>
            </a:r>
            <a:endParaRPr lang="en-US" sz="2000" dirty="0" smtClean="0">
              <a:latin typeface="Arial" panose="020B0604020202020204" pitchFamily="34" charset="0"/>
              <a:cs typeface="Arial" panose="020B0604020202020204" pitchFamily="34" charset="0"/>
            </a:endParaRPr>
          </a:p>
          <a:p>
            <a:pPr marL="742950" indent="-342900">
              <a:buAutoNum type="alphaLcPeriod"/>
            </a:pPr>
            <a:r>
              <a:rPr lang="en-US" sz="2000" dirty="0" smtClean="0">
                <a:latin typeface="Arial" panose="020B0604020202020204" pitchFamily="34" charset="0"/>
                <a:cs typeface="Arial" panose="020B0604020202020204" pitchFamily="34" charset="0"/>
              </a:rPr>
              <a:t>the </a:t>
            </a:r>
            <a:r>
              <a:rPr lang="en-US" sz="2000" dirty="0">
                <a:latin typeface="Arial" panose="020B0604020202020204" pitchFamily="34" charset="0"/>
                <a:cs typeface="Arial" panose="020B0604020202020204" pitchFamily="34" charset="0"/>
              </a:rPr>
              <a:t>follow-up to the decision of the Constitutional Court, </a:t>
            </a:r>
            <a:r>
              <a:rPr lang="en-US" sz="2000" dirty="0" smtClean="0">
                <a:latin typeface="Arial" panose="020B0604020202020204" pitchFamily="34" charset="0"/>
                <a:cs typeface="Arial" panose="020B0604020202020204" pitchFamily="34" charset="0"/>
              </a:rPr>
              <a:t>and </a:t>
            </a:r>
          </a:p>
          <a:p>
            <a:pPr marL="742950" indent="-342900">
              <a:buAutoNum type="alphaLcPeriod"/>
            </a:pPr>
            <a:r>
              <a:rPr lang="en-US" sz="2000" dirty="0" smtClean="0">
                <a:latin typeface="Arial" panose="020B0604020202020204" pitchFamily="34" charset="0"/>
                <a:cs typeface="Arial" panose="020B0604020202020204" pitchFamily="34" charset="0"/>
              </a:rPr>
              <a:t>fulfillment </a:t>
            </a:r>
            <a:r>
              <a:rPr lang="en-US" sz="2000" dirty="0">
                <a:latin typeface="Arial" panose="020B0604020202020204" pitchFamily="34" charset="0"/>
                <a:cs typeface="Arial" panose="020B0604020202020204" pitchFamily="34" charset="0"/>
              </a:rPr>
              <a:t>of legal needs in society.</a:t>
            </a:r>
            <a:endParaRPr lang="en-US" sz="2000" b="1" dirty="0" smtClean="0">
              <a:latin typeface="Arial" panose="020B0604020202020204" pitchFamily="34" charset="0"/>
              <a:cs typeface="Arial" panose="020B0604020202020204" pitchFamily="34" charset="0"/>
            </a:endParaRPr>
          </a:p>
          <a:p>
            <a:pPr marL="400050" indent="-400050">
              <a:buAutoNum type="romanUcPeriod"/>
            </a:pP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77762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1969162762"/>
              </p:ext>
            </p:extLst>
          </p:nvPr>
        </p:nvGraphicFramePr>
        <p:xfrm>
          <a:off x="1479477" y="1098394"/>
          <a:ext cx="8763857" cy="5125720"/>
        </p:xfrm>
        <a:graphic>
          <a:graphicData uri="http://schemas.openxmlformats.org/drawingml/2006/table">
            <a:tbl>
              <a:tblPr firstRow="1" bandRow="1">
                <a:tableStyleId>{5C22544A-7EE6-4342-B048-85BDC9FD1C3A}</a:tableStyleId>
              </a:tblPr>
              <a:tblGrid>
                <a:gridCol w="2683317">
                  <a:extLst>
                    <a:ext uri="{9D8B030D-6E8A-4147-A177-3AD203B41FA5}">
                      <a16:colId xmlns:a16="http://schemas.microsoft.com/office/drawing/2014/main" val="2864983658"/>
                    </a:ext>
                  </a:extLst>
                </a:gridCol>
                <a:gridCol w="6080540">
                  <a:extLst>
                    <a:ext uri="{9D8B030D-6E8A-4147-A177-3AD203B41FA5}">
                      <a16:colId xmlns:a16="http://schemas.microsoft.com/office/drawing/2014/main" val="3613016267"/>
                    </a:ext>
                  </a:extLst>
                </a:gridCol>
              </a:tblGrid>
              <a:tr h="370840">
                <a:tc>
                  <a:txBody>
                    <a:bodyPr/>
                    <a:lstStyle/>
                    <a:p>
                      <a:r>
                        <a:rPr lang="en-US" dirty="0" smtClean="0"/>
                        <a:t>Name of Profession</a:t>
                      </a:r>
                      <a:endParaRPr lang="en-US" dirty="0"/>
                    </a:p>
                  </a:txBody>
                  <a:tcPr/>
                </a:tc>
                <a:tc>
                  <a:txBody>
                    <a:bodyPr/>
                    <a:lstStyle/>
                    <a:p>
                      <a:r>
                        <a:rPr lang="en-US" dirty="0" smtClean="0"/>
                        <a:t>Relevant Regulation</a:t>
                      </a:r>
                      <a:endParaRPr lang="en-US" dirty="0"/>
                    </a:p>
                  </a:txBody>
                  <a:tcPr/>
                </a:tc>
                <a:extLst>
                  <a:ext uri="{0D108BD9-81ED-4DB2-BD59-A6C34878D82A}">
                    <a16:rowId xmlns:a16="http://schemas.microsoft.com/office/drawing/2014/main" val="1772909622"/>
                  </a:ext>
                </a:extLst>
              </a:tr>
              <a:tr h="370840">
                <a:tc>
                  <a:txBody>
                    <a:bodyPr/>
                    <a:lstStyle/>
                    <a:p>
                      <a:r>
                        <a:rPr lang="en-ID" dirty="0" smtClean="0"/>
                        <a:t>Capital Market Legal Consultant </a:t>
                      </a:r>
                      <a:endParaRPr lang="en-US" dirty="0"/>
                    </a:p>
                  </a:txBody>
                  <a:tcPr/>
                </a:tc>
                <a:tc>
                  <a:txBody>
                    <a:bodyPr/>
                    <a:lstStyle/>
                    <a:p>
                      <a:r>
                        <a:rPr lang="en-ID" dirty="0" smtClean="0"/>
                        <a:t>The Financial Services Authority Regulation Number 66 /POJK.04/2017 concerning Legal Consultants Conducting Activities in the Capital Market.</a:t>
                      </a:r>
                      <a:endParaRPr lang="en-US" dirty="0"/>
                    </a:p>
                  </a:txBody>
                  <a:tcPr/>
                </a:tc>
                <a:extLst>
                  <a:ext uri="{0D108BD9-81ED-4DB2-BD59-A6C34878D82A}">
                    <a16:rowId xmlns:a16="http://schemas.microsoft.com/office/drawing/2014/main" val="1908278722"/>
                  </a:ext>
                </a:extLst>
              </a:tr>
              <a:tr h="370840">
                <a:tc>
                  <a:txBody>
                    <a:bodyPr/>
                    <a:lstStyle/>
                    <a:p>
                      <a:r>
                        <a:rPr lang="en-ID" dirty="0" smtClean="0"/>
                        <a:t>Intellectual Property Rights Consultant </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D" dirty="0" smtClean="0"/>
                        <a:t>The Government Regulation Number 2 of 2005.</a:t>
                      </a:r>
                      <a:endParaRPr lang="en-US" dirty="0" smtClean="0"/>
                    </a:p>
                    <a:p>
                      <a:endParaRPr lang="en-US" dirty="0"/>
                    </a:p>
                  </a:txBody>
                  <a:tcPr/>
                </a:tc>
                <a:extLst>
                  <a:ext uri="{0D108BD9-81ED-4DB2-BD59-A6C34878D82A}">
                    <a16:rowId xmlns:a16="http://schemas.microsoft.com/office/drawing/2014/main" val="1706891593"/>
                  </a:ext>
                </a:extLst>
              </a:tr>
              <a:tr h="370840">
                <a:tc>
                  <a:txBody>
                    <a:bodyPr/>
                    <a:lstStyle/>
                    <a:p>
                      <a:r>
                        <a:rPr lang="en-US" dirty="0" smtClean="0"/>
                        <a:t>Curators and Caretaker </a:t>
                      </a:r>
                      <a:endParaRPr lang="en-US" dirty="0"/>
                    </a:p>
                  </a:txBody>
                  <a:tcPr/>
                </a:tc>
                <a:tc>
                  <a:txBody>
                    <a:bodyPr/>
                    <a:lstStyle/>
                    <a:p>
                      <a:r>
                        <a:rPr lang="en-ID" dirty="0" smtClean="0"/>
                        <a:t>the Minister of Law and Human Rights Regulation Number 18 of 2013 </a:t>
                      </a:r>
                      <a:endParaRPr lang="en-US" dirty="0"/>
                    </a:p>
                  </a:txBody>
                  <a:tcPr/>
                </a:tc>
                <a:extLst>
                  <a:ext uri="{0D108BD9-81ED-4DB2-BD59-A6C34878D82A}">
                    <a16:rowId xmlns:a16="http://schemas.microsoft.com/office/drawing/2014/main" val="1026835050"/>
                  </a:ext>
                </a:extLst>
              </a:tr>
              <a:tr h="370840">
                <a:tc>
                  <a:txBody>
                    <a:bodyPr/>
                    <a:lstStyle/>
                    <a:p>
                      <a:r>
                        <a:rPr lang="en-ID" dirty="0" smtClean="0"/>
                        <a:t>Public Appraiser </a:t>
                      </a:r>
                      <a:endParaRPr lang="en-US" dirty="0"/>
                    </a:p>
                  </a:txBody>
                  <a:tcPr/>
                </a:tc>
                <a:tc>
                  <a:txBody>
                    <a:bodyPr/>
                    <a:lstStyle/>
                    <a:p>
                      <a:r>
                        <a:rPr lang="en-US" dirty="0" smtClean="0"/>
                        <a:t>by the Minister of Finance Regulation Number 56/PMK.01/2017</a:t>
                      </a:r>
                      <a:endParaRPr lang="en-US" dirty="0"/>
                    </a:p>
                  </a:txBody>
                  <a:tcPr/>
                </a:tc>
                <a:extLst>
                  <a:ext uri="{0D108BD9-81ED-4DB2-BD59-A6C34878D82A}">
                    <a16:rowId xmlns:a16="http://schemas.microsoft.com/office/drawing/2014/main" val="675255531"/>
                  </a:ext>
                </a:extLst>
              </a:tr>
              <a:tr h="370840">
                <a:tc>
                  <a:txBody>
                    <a:bodyPr/>
                    <a:lstStyle/>
                    <a:p>
                      <a:r>
                        <a:rPr lang="en-US" dirty="0" smtClean="0"/>
                        <a:t>Land Deed Making Officials </a:t>
                      </a:r>
                      <a:endParaRPr lang="en-US" dirty="0"/>
                    </a:p>
                  </a:txBody>
                  <a:tcPr/>
                </a:tc>
                <a:tc>
                  <a:txBody>
                    <a:bodyPr/>
                    <a:lstStyle/>
                    <a:p>
                      <a:r>
                        <a:rPr lang="en-US" dirty="0" smtClean="0"/>
                        <a:t>the Government Regulation Number 24 of 2016 </a:t>
                      </a:r>
                      <a:endParaRPr lang="en-US" dirty="0"/>
                    </a:p>
                  </a:txBody>
                  <a:tcPr/>
                </a:tc>
                <a:extLst>
                  <a:ext uri="{0D108BD9-81ED-4DB2-BD59-A6C34878D82A}">
                    <a16:rowId xmlns:a16="http://schemas.microsoft.com/office/drawing/2014/main" val="3083698972"/>
                  </a:ext>
                </a:extLst>
              </a:tr>
              <a:tr h="370840">
                <a:tc>
                  <a:txBody>
                    <a:bodyPr/>
                    <a:lstStyle/>
                    <a:p>
                      <a:r>
                        <a:rPr lang="en-US" dirty="0" smtClean="0"/>
                        <a:t>Bidding Officer </a:t>
                      </a:r>
                      <a:endParaRPr lang="en-US" dirty="0"/>
                    </a:p>
                  </a:txBody>
                  <a:tcPr/>
                </a:tc>
                <a:tc>
                  <a:txBody>
                    <a:bodyPr/>
                    <a:lstStyle/>
                    <a:p>
                      <a:r>
                        <a:rPr lang="en-US" dirty="0" smtClean="0"/>
                        <a:t>by the Minister of Finance Regulation Number 189/PMK.06/2017 </a:t>
                      </a:r>
                      <a:endParaRPr lang="en-US" dirty="0"/>
                    </a:p>
                  </a:txBody>
                  <a:tcPr/>
                </a:tc>
                <a:extLst>
                  <a:ext uri="{0D108BD9-81ED-4DB2-BD59-A6C34878D82A}">
                    <a16:rowId xmlns:a16="http://schemas.microsoft.com/office/drawing/2014/main" val="3546939277"/>
                  </a:ext>
                </a:extLst>
              </a:tr>
              <a:tr h="370840">
                <a:tc>
                  <a:txBody>
                    <a:bodyPr/>
                    <a:lstStyle/>
                    <a:p>
                      <a:r>
                        <a:rPr lang="en-ID" dirty="0" smtClean="0"/>
                        <a:t>Capital Market Arbiter </a:t>
                      </a:r>
                      <a:endParaRPr lang="en-US" dirty="0"/>
                    </a:p>
                  </a:txBody>
                  <a:tcPr/>
                </a:tc>
                <a:tc>
                  <a:txBody>
                    <a:bodyPr/>
                    <a:lstStyle/>
                    <a:p>
                      <a:r>
                        <a:rPr lang="en-US" dirty="0" smtClean="0"/>
                        <a:t>the Indonesian Capital Market Arbitration Board Decree No. Kep-03 / BAPMI / 11.2002 </a:t>
                      </a:r>
                      <a:endParaRPr lang="en-US" dirty="0"/>
                    </a:p>
                  </a:txBody>
                  <a:tcPr/>
                </a:tc>
                <a:extLst>
                  <a:ext uri="{0D108BD9-81ED-4DB2-BD59-A6C34878D82A}">
                    <a16:rowId xmlns:a16="http://schemas.microsoft.com/office/drawing/2014/main" val="3549769296"/>
                  </a:ext>
                </a:extLst>
              </a:tr>
            </a:tbl>
          </a:graphicData>
        </a:graphic>
      </p:graphicFrame>
      <p:sp>
        <p:nvSpPr>
          <p:cNvPr id="7" name="TextBox 6"/>
          <p:cNvSpPr txBox="1"/>
          <p:nvPr/>
        </p:nvSpPr>
        <p:spPr>
          <a:xfrm>
            <a:off x="1479476" y="657545"/>
            <a:ext cx="7787813" cy="646331"/>
          </a:xfrm>
          <a:prstGeom prst="rect">
            <a:avLst/>
          </a:prstGeom>
          <a:noFill/>
        </p:spPr>
        <p:txBody>
          <a:bodyPr wrap="square" rtlCol="0">
            <a:spAutoFit/>
          </a:bodyPr>
          <a:lstStyle/>
          <a:p>
            <a:r>
              <a:rPr lang="en-US" b="1" dirty="0"/>
              <a:t>II. </a:t>
            </a:r>
            <a:r>
              <a:rPr lang="en-US" b="1" dirty="0" smtClean="0"/>
              <a:t>Some Professions Regulated by Legislation under the Law</a:t>
            </a:r>
            <a:endParaRPr lang="en-US" b="1" dirty="0"/>
          </a:p>
          <a:p>
            <a:endParaRPr lang="en-US" dirty="0"/>
          </a:p>
        </p:txBody>
      </p:sp>
    </p:spTree>
    <p:extLst>
      <p:ext uri="{BB962C8B-B14F-4D97-AF65-F5344CB8AC3E}">
        <p14:creationId xmlns:p14="http://schemas.microsoft.com/office/powerpoint/2010/main" val="28493664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477261"/>
            <a:ext cx="9104754" cy="591252"/>
          </a:xfrm>
          <a:solidFill>
            <a:schemeClr val="accent2">
              <a:lumMod val="20000"/>
              <a:lumOff val="80000"/>
            </a:schemeClr>
          </a:solidFill>
        </p:spPr>
        <p:txBody>
          <a:bodyPr>
            <a:noAutofit/>
          </a:bodyPr>
          <a:lstStyle/>
          <a:p>
            <a:r>
              <a:rPr lang="en-US" sz="2800" b="1" dirty="0"/>
              <a:t/>
            </a:r>
            <a:br>
              <a:rPr lang="en-US" sz="2800" b="1" dirty="0"/>
            </a:br>
            <a:r>
              <a:rPr lang="en-US" sz="2800" b="1" dirty="0" smtClean="0"/>
              <a:t>Tax Professionals in Some Selected Countries</a:t>
            </a:r>
            <a:endParaRPr lang="en-US" sz="2800" b="1" dirty="0"/>
          </a:p>
        </p:txBody>
      </p:sp>
      <p:graphicFrame>
        <p:nvGraphicFramePr>
          <p:cNvPr id="5" name="Table 4"/>
          <p:cNvGraphicFramePr>
            <a:graphicFrameLocks noGrp="1"/>
          </p:cNvGraphicFramePr>
          <p:nvPr/>
        </p:nvGraphicFramePr>
        <p:xfrm>
          <a:off x="1261872" y="1157750"/>
          <a:ext cx="9104754" cy="5090650"/>
        </p:xfrm>
        <a:graphic>
          <a:graphicData uri="http://schemas.openxmlformats.org/drawingml/2006/table">
            <a:tbl>
              <a:tblPr firstRow="1" bandRow="1">
                <a:tableStyleId>{5C22544A-7EE6-4342-B048-85BDC9FD1C3A}</a:tableStyleId>
              </a:tblPr>
              <a:tblGrid>
                <a:gridCol w="1604618">
                  <a:extLst>
                    <a:ext uri="{9D8B030D-6E8A-4147-A177-3AD203B41FA5}">
                      <a16:colId xmlns:a16="http://schemas.microsoft.com/office/drawing/2014/main" val="333102075"/>
                    </a:ext>
                  </a:extLst>
                </a:gridCol>
                <a:gridCol w="7500136">
                  <a:extLst>
                    <a:ext uri="{9D8B030D-6E8A-4147-A177-3AD203B41FA5}">
                      <a16:colId xmlns:a16="http://schemas.microsoft.com/office/drawing/2014/main" val="3355919247"/>
                    </a:ext>
                  </a:extLst>
                </a:gridCol>
              </a:tblGrid>
              <a:tr h="61009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400" dirty="0" smtClean="0">
                          <a:latin typeface="Arial" panose="020B0604020202020204" pitchFamily="34" charset="0"/>
                          <a:cs typeface="Arial" panose="020B0604020202020204" pitchFamily="34" charset="0"/>
                        </a:rPr>
                        <a:t>Country</a:t>
                      </a:r>
                    </a:p>
                  </a:txBody>
                  <a:tcPr/>
                </a:tc>
                <a:tc>
                  <a:txBody>
                    <a:bodyPr/>
                    <a:lstStyle/>
                    <a:p>
                      <a:pPr algn="ctr"/>
                      <a:r>
                        <a:rPr lang="en-US" sz="2400" dirty="0" smtClean="0">
                          <a:latin typeface="Arial" panose="020B0604020202020204" pitchFamily="34" charset="0"/>
                          <a:cs typeface="Arial" panose="020B0604020202020204" pitchFamily="34" charset="0"/>
                        </a:rPr>
                        <a:t>Professions Entitled</a:t>
                      </a:r>
                      <a:r>
                        <a:rPr lang="en-US" sz="2400" baseline="0" dirty="0" smtClean="0">
                          <a:latin typeface="Arial" panose="020B0604020202020204" pitchFamily="34" charset="0"/>
                          <a:cs typeface="Arial" panose="020B0604020202020204" pitchFamily="34" charset="0"/>
                        </a:rPr>
                        <a:t> to Provide Tax Services  </a:t>
                      </a:r>
                      <a:endParaRPr lang="en-US" sz="2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74033243"/>
                  </a:ext>
                </a:extLst>
              </a:tr>
              <a:tr h="370840">
                <a:tc>
                  <a:txBody>
                    <a:bodyPr/>
                    <a:lstStyle/>
                    <a:p>
                      <a:r>
                        <a:rPr lang="en-ID" sz="2000" dirty="0" smtClean="0">
                          <a:latin typeface="Arial" panose="020B0604020202020204" pitchFamily="34" charset="0"/>
                          <a:cs typeface="Arial" panose="020B0604020202020204" pitchFamily="34" charset="0"/>
                        </a:rPr>
                        <a:t>Germany</a:t>
                      </a:r>
                      <a:endParaRPr lang="en-US" sz="2000" dirty="0">
                        <a:latin typeface="Arial" panose="020B0604020202020204" pitchFamily="34" charset="0"/>
                        <a:cs typeface="Arial" panose="020B0604020202020204" pitchFamily="34" charset="0"/>
                      </a:endParaRPr>
                    </a:p>
                  </a:txBody>
                  <a:tcPr/>
                </a:tc>
                <a:tc>
                  <a:txBody>
                    <a:bodyPr/>
                    <a:lstStyle/>
                    <a:p>
                      <a:r>
                        <a:rPr lang="en-US" sz="2000" b="0" i="0" kern="1200" dirty="0" smtClean="0">
                          <a:solidFill>
                            <a:schemeClr val="dk1"/>
                          </a:solidFill>
                          <a:effectLst/>
                          <a:latin typeface="Arial" panose="020B0604020202020204" pitchFamily="34" charset="0"/>
                          <a:ea typeface="+mn-ea"/>
                          <a:cs typeface="Arial" panose="020B0604020202020204" pitchFamily="34" charset="0"/>
                        </a:rPr>
                        <a:t>Tax consultants, lawyers, auditors, certified accountants, tax representatives</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969047681"/>
                  </a:ext>
                </a:extLst>
              </a:tr>
              <a:tr h="370840">
                <a:tc>
                  <a:txBody>
                    <a:bodyPr/>
                    <a:lstStyle/>
                    <a:p>
                      <a:r>
                        <a:rPr lang="en-US" sz="2000" dirty="0" smtClean="0">
                          <a:latin typeface="Arial" panose="020B0604020202020204" pitchFamily="34" charset="0"/>
                          <a:cs typeface="Arial" panose="020B0604020202020204" pitchFamily="34" charset="0"/>
                        </a:rPr>
                        <a:t>America</a:t>
                      </a:r>
                      <a:endParaRPr lang="en-US" sz="2000" dirty="0">
                        <a:latin typeface="Arial" panose="020B0604020202020204" pitchFamily="34" charset="0"/>
                        <a:cs typeface="Arial" panose="020B0604020202020204" pitchFamily="34" charset="0"/>
                      </a:endParaRPr>
                    </a:p>
                  </a:txBody>
                  <a:tcPr/>
                </a:tc>
                <a:tc>
                  <a:txBody>
                    <a:bodyPr/>
                    <a:lstStyle/>
                    <a:p>
                      <a:r>
                        <a:rPr lang="en-ID" sz="2000" dirty="0" smtClean="0">
                          <a:latin typeface="Arial" panose="020B0604020202020204" pitchFamily="34" charset="0"/>
                          <a:cs typeface="Arial" panose="020B0604020202020204" pitchFamily="34" charset="0"/>
                        </a:rPr>
                        <a:t>lawyers, certified public accountants, registered tax consultants, registered pension agents, other</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25708418"/>
                  </a:ext>
                </a:extLst>
              </a:tr>
              <a:tr h="370840">
                <a:tc>
                  <a:txBody>
                    <a:bodyPr/>
                    <a:lstStyle/>
                    <a:p>
                      <a:r>
                        <a:rPr lang="en-ID" sz="2000" dirty="0" smtClean="0">
                          <a:latin typeface="Arial" panose="020B0604020202020204" pitchFamily="34" charset="0"/>
                          <a:cs typeface="Arial" panose="020B0604020202020204" pitchFamily="34" charset="0"/>
                        </a:rPr>
                        <a:t>Japan</a:t>
                      </a:r>
                      <a:endParaRPr lang="en-US" sz="2000" dirty="0">
                        <a:latin typeface="Arial" panose="020B0604020202020204" pitchFamily="34" charset="0"/>
                        <a:cs typeface="Arial" panose="020B0604020202020204" pitchFamily="34" charset="0"/>
                      </a:endParaRPr>
                    </a:p>
                  </a:txBody>
                  <a:tcPr/>
                </a:tc>
                <a:tc>
                  <a:txBody>
                    <a:bodyPr/>
                    <a:lstStyle/>
                    <a:p>
                      <a:r>
                        <a:rPr lang="en-ID" sz="2000" dirty="0" err="1" smtClean="0">
                          <a:latin typeface="Arial" panose="020B0604020202020204" pitchFamily="34" charset="0"/>
                          <a:cs typeface="Arial" panose="020B0604020202020204" pitchFamily="34" charset="0"/>
                        </a:rPr>
                        <a:t>Zeirishi</a:t>
                      </a:r>
                      <a:r>
                        <a:rPr lang="en-ID" sz="2000" dirty="0" smtClean="0">
                          <a:latin typeface="Arial" panose="020B0604020202020204" pitchFamily="34" charset="0"/>
                          <a:cs typeface="Arial" panose="020B0604020202020204" pitchFamily="34" charset="0"/>
                        </a:rPr>
                        <a:t> (Public Tax Accountant), lawyer, Certified Public Accountants (CPAs)</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42486002"/>
                  </a:ext>
                </a:extLst>
              </a:tr>
              <a:tr h="370840">
                <a:tc>
                  <a:txBody>
                    <a:bodyPr/>
                    <a:lstStyle/>
                    <a:p>
                      <a:r>
                        <a:rPr lang="en-ID" sz="2000" dirty="0" smtClean="0">
                          <a:latin typeface="Arial" panose="020B0604020202020204" pitchFamily="34" charset="0"/>
                          <a:cs typeface="Arial" panose="020B0604020202020204" pitchFamily="34" charset="0"/>
                        </a:rPr>
                        <a:t>England</a:t>
                      </a:r>
                      <a:endParaRPr lang="en-US" sz="2000" dirty="0">
                        <a:latin typeface="Arial" panose="020B0604020202020204" pitchFamily="34" charset="0"/>
                        <a:cs typeface="Arial" panose="020B0604020202020204" pitchFamily="34" charset="0"/>
                      </a:endParaRPr>
                    </a:p>
                  </a:txBody>
                  <a:tcPr/>
                </a:tc>
                <a:tc>
                  <a:txBody>
                    <a:bodyPr/>
                    <a:lstStyle/>
                    <a:p>
                      <a:r>
                        <a:rPr lang="en-ID" sz="2000" dirty="0" smtClean="0">
                          <a:latin typeface="Arial" panose="020B0604020202020204" pitchFamily="34" charset="0"/>
                          <a:cs typeface="Arial" panose="020B0604020202020204" pitchFamily="34" charset="0"/>
                        </a:rPr>
                        <a:t>accountant, tax practitioner</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371859778"/>
                  </a:ext>
                </a:extLst>
              </a:tr>
              <a:tr h="370840">
                <a:tc>
                  <a:txBody>
                    <a:bodyPr/>
                    <a:lstStyle/>
                    <a:p>
                      <a:r>
                        <a:rPr lang="en-ID" sz="2000" dirty="0" smtClean="0">
                          <a:latin typeface="Arial" panose="020B0604020202020204" pitchFamily="34" charset="0"/>
                          <a:cs typeface="Arial" panose="020B0604020202020204" pitchFamily="34" charset="0"/>
                        </a:rPr>
                        <a:t>Netherlands</a:t>
                      </a:r>
                      <a:endParaRPr lang="en-US" sz="2000" dirty="0">
                        <a:latin typeface="Arial" panose="020B0604020202020204" pitchFamily="34" charset="0"/>
                        <a:cs typeface="Arial" panose="020B0604020202020204" pitchFamily="34" charset="0"/>
                      </a:endParaRPr>
                    </a:p>
                  </a:txBody>
                  <a:tcPr/>
                </a:tc>
                <a:tc>
                  <a:txBody>
                    <a:bodyPr/>
                    <a:lstStyle/>
                    <a:p>
                      <a:r>
                        <a:rPr lang="en-ID" sz="2000" dirty="0" smtClean="0">
                          <a:latin typeface="Arial" panose="020B0604020202020204" pitchFamily="34" charset="0"/>
                          <a:cs typeface="Arial" panose="020B0604020202020204" pitchFamily="34" charset="0"/>
                        </a:rPr>
                        <a:t>tax consultants, accountants, lawyers</a:t>
                      </a:r>
                      <a:endParaRPr lang="en-US" sz="20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537384177"/>
                  </a:ext>
                </a:extLst>
              </a:tr>
              <a:tr h="370840">
                <a:tc>
                  <a:txBody>
                    <a:bodyPr/>
                    <a:lstStyle/>
                    <a:p>
                      <a:r>
                        <a:rPr lang="en-ID" sz="2000" dirty="0" smtClean="0">
                          <a:latin typeface="Arial" panose="020B0604020202020204" pitchFamily="34" charset="0"/>
                          <a:cs typeface="Arial" panose="020B0604020202020204" pitchFamily="34" charset="0"/>
                        </a:rPr>
                        <a:t>Spain</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D" sz="2000" dirty="0" smtClean="0">
                          <a:latin typeface="Arial" panose="020B0604020202020204" pitchFamily="34" charset="0"/>
                          <a:cs typeface="Arial" panose="020B0604020202020204" pitchFamily="34" charset="0"/>
                        </a:rPr>
                        <a:t>tax consultants, lawyers, economists. </a:t>
                      </a:r>
                      <a:endParaRPr lang="en-US" sz="20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3985975"/>
                  </a:ext>
                </a:extLst>
              </a:tr>
              <a:tr h="370840">
                <a:tc>
                  <a:txBody>
                    <a:bodyPr/>
                    <a:lstStyle/>
                    <a:p>
                      <a:r>
                        <a:rPr lang="en-US" sz="2000" dirty="0" smtClean="0">
                          <a:latin typeface="Arial" panose="020B0604020202020204" pitchFamily="34" charset="0"/>
                          <a:cs typeface="Arial" panose="020B0604020202020204" pitchFamily="34" charset="0"/>
                        </a:rPr>
                        <a:t>Australia</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Lawyers, accountants, tax agent</a:t>
                      </a:r>
                    </a:p>
                  </a:txBody>
                  <a:tcPr/>
                </a:tc>
                <a:extLst>
                  <a:ext uri="{0D108BD9-81ED-4DB2-BD59-A6C34878D82A}">
                    <a16:rowId xmlns:a16="http://schemas.microsoft.com/office/drawing/2014/main" val="3125435110"/>
                  </a:ext>
                </a:extLst>
              </a:tr>
              <a:tr h="370840">
                <a:tc>
                  <a:txBody>
                    <a:bodyPr/>
                    <a:lstStyle/>
                    <a:p>
                      <a:r>
                        <a:rPr lang="en-US" sz="2000" dirty="0" smtClean="0">
                          <a:latin typeface="Arial" panose="020B0604020202020204" pitchFamily="34" charset="0"/>
                          <a:cs typeface="Arial" panose="020B0604020202020204" pitchFamily="34" charset="0"/>
                        </a:rPr>
                        <a:t>Canada</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Lawyers and accountants</a:t>
                      </a:r>
                    </a:p>
                  </a:txBody>
                  <a:tcPr/>
                </a:tc>
                <a:extLst>
                  <a:ext uri="{0D108BD9-81ED-4DB2-BD59-A6C34878D82A}">
                    <a16:rowId xmlns:a16="http://schemas.microsoft.com/office/drawing/2014/main" val="3444021441"/>
                  </a:ext>
                </a:extLst>
              </a:tr>
              <a:tr h="370840">
                <a:tc>
                  <a:txBody>
                    <a:bodyPr/>
                    <a:lstStyle/>
                    <a:p>
                      <a:r>
                        <a:rPr lang="en-US" sz="2000" dirty="0" smtClean="0">
                          <a:latin typeface="Arial" panose="020B0604020202020204" pitchFamily="34" charset="0"/>
                          <a:cs typeface="Arial" panose="020B0604020202020204" pitchFamily="34" charset="0"/>
                        </a:rPr>
                        <a:t>France</a:t>
                      </a:r>
                      <a:r>
                        <a:rPr lang="en-US" sz="2000" baseline="0" dirty="0" smtClean="0">
                          <a:latin typeface="Arial" panose="020B0604020202020204" pitchFamily="34" charset="0"/>
                          <a:cs typeface="Arial" panose="020B0604020202020204" pitchFamily="34" charset="0"/>
                        </a:rPr>
                        <a:t> </a:t>
                      </a:r>
                      <a:endParaRPr lang="en-US" sz="2000" dirty="0">
                        <a:latin typeface="Arial" panose="020B0604020202020204" pitchFamily="34" charset="0"/>
                        <a:cs typeface="Arial" panose="020B0604020202020204"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Arial" panose="020B0604020202020204" pitchFamily="34" charset="0"/>
                          <a:cs typeface="Arial" panose="020B0604020202020204" pitchFamily="34" charset="0"/>
                        </a:rPr>
                        <a:t>Accountants, </a:t>
                      </a:r>
                      <a:r>
                        <a:rPr lang="en-US" sz="2000" dirty="0" err="1" smtClean="0">
                          <a:latin typeface="Arial" panose="020B0604020202020204" pitchFamily="34" charset="0"/>
                          <a:cs typeface="Arial" panose="020B0604020202020204" pitchFamily="34" charset="0"/>
                        </a:rPr>
                        <a:t>Laywers</a:t>
                      </a:r>
                      <a:endParaRPr lang="en-US" sz="2000" dirty="0" smtClean="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30251259"/>
                  </a:ext>
                </a:extLst>
              </a:tr>
            </a:tbl>
          </a:graphicData>
        </a:graphic>
      </p:graphicFrame>
    </p:spTree>
    <p:extLst>
      <p:ext uri="{BB962C8B-B14F-4D97-AF65-F5344CB8AC3E}">
        <p14:creationId xmlns:p14="http://schemas.microsoft.com/office/powerpoint/2010/main" val="19819538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32899" y="817823"/>
            <a:ext cx="9721613" cy="1325562"/>
          </a:xfrm>
        </p:spPr>
        <p:txBody>
          <a:bodyPr/>
          <a:lstStyle/>
          <a:p>
            <a:r>
              <a:rPr lang="en-US" dirty="0" smtClean="0"/>
              <a:t>The Urgency of Regulating Tax Consultant  by Law</a:t>
            </a:r>
            <a:endParaRPr lang="en-US" dirty="0"/>
          </a:p>
        </p:txBody>
      </p:sp>
      <p:sp>
        <p:nvSpPr>
          <p:cNvPr id="3" name="Content Placeholder 2"/>
          <p:cNvSpPr>
            <a:spLocks noGrp="1"/>
          </p:cNvSpPr>
          <p:nvPr>
            <p:ph idx="1"/>
          </p:nvPr>
        </p:nvSpPr>
        <p:spPr>
          <a:xfrm>
            <a:off x="1356188" y="2332234"/>
            <a:ext cx="9328935" cy="3935001"/>
          </a:xfrm>
          <a:solidFill>
            <a:schemeClr val="accent5">
              <a:lumMod val="20000"/>
              <a:lumOff val="80000"/>
            </a:schemeClr>
          </a:solidFill>
        </p:spPr>
        <p:txBody>
          <a:bodyPr>
            <a:normAutofit fontScale="92500" lnSpcReduction="10000"/>
          </a:bodyPr>
          <a:lstStyle/>
          <a:p>
            <a:pPr marL="0" indent="0">
              <a:buNone/>
            </a:pPr>
            <a:r>
              <a:rPr lang="en-US" sz="2400" b="1" dirty="0" smtClean="0"/>
              <a:t>Some Reasons to Regulate Tax Consultant by Law:</a:t>
            </a:r>
          </a:p>
          <a:p>
            <a:r>
              <a:rPr lang="en-US" sz="1900" dirty="0" smtClean="0"/>
              <a:t>Even though </a:t>
            </a:r>
            <a:r>
              <a:rPr lang="en-US" sz="1900" b="1" dirty="0" smtClean="0"/>
              <a:t>no direct order by Constitutional Court</a:t>
            </a:r>
            <a:r>
              <a:rPr lang="en-US" sz="1900" dirty="0" smtClean="0"/>
              <a:t>, but its considerations indicate that the proper legislation on Tax Consultant is in form of Law. </a:t>
            </a:r>
          </a:p>
          <a:p>
            <a:r>
              <a:rPr lang="en-US" sz="1900" dirty="0" smtClean="0"/>
              <a:t>Tax </a:t>
            </a:r>
            <a:r>
              <a:rPr lang="en-US" sz="1900" dirty="0"/>
              <a:t>Consultant </a:t>
            </a:r>
            <a:r>
              <a:rPr lang="en-US" sz="1900" dirty="0" smtClean="0"/>
              <a:t>plays very </a:t>
            </a:r>
            <a:r>
              <a:rPr lang="en-US" sz="1900" b="1" dirty="0" smtClean="0"/>
              <a:t>significant role in taxation</a:t>
            </a:r>
            <a:r>
              <a:rPr lang="en-US" sz="1900" dirty="0" smtClean="0"/>
              <a:t>: </a:t>
            </a:r>
            <a:r>
              <a:rPr lang="en-US" sz="1900" dirty="0"/>
              <a:t>tax consulting, tax settlement, tax mediation, tax law attorneys, and tax awareness </a:t>
            </a:r>
            <a:r>
              <a:rPr lang="en-US" sz="1900" dirty="0" smtClean="0"/>
              <a:t>agents</a:t>
            </a:r>
          </a:p>
          <a:p>
            <a:r>
              <a:rPr lang="en-US" sz="1900" b="1" dirty="0" smtClean="0"/>
              <a:t>To </a:t>
            </a:r>
            <a:r>
              <a:rPr lang="en-US" sz="1900" b="1" dirty="0"/>
              <a:t>protect taxpayers from possible malpractice by </a:t>
            </a:r>
            <a:r>
              <a:rPr lang="en-US" sz="1900" b="1" dirty="0" smtClean="0"/>
              <a:t>tax officials</a:t>
            </a:r>
            <a:r>
              <a:rPr lang="en-US" sz="1900" dirty="0" smtClean="0"/>
              <a:t>. In </a:t>
            </a:r>
            <a:r>
              <a:rPr lang="en-US" sz="1900" dirty="0"/>
              <a:t>the implementation of fulfilling daily tax obligations, there can be circumstances where the Taxpayer experiences </a:t>
            </a:r>
            <a:r>
              <a:rPr lang="en-US" sz="1900" b="1" dirty="0"/>
              <a:t>unfair treatment </a:t>
            </a:r>
            <a:r>
              <a:rPr lang="en-US" sz="1900" dirty="0"/>
              <a:t>from the tax authority. In such circumstances, taxpayers are often </a:t>
            </a:r>
            <a:r>
              <a:rPr lang="en-US" sz="1900" b="1" dirty="0"/>
              <a:t>powerles</a:t>
            </a:r>
            <a:r>
              <a:rPr lang="en-US" sz="1900" dirty="0"/>
              <a:t>s, either because the authority of the tax authority granted by the Act is too large, or because the taxpayer does not know his own rights. For this reason, a Tax Consultant is needed, who will function as the power of the Taxpayer in carrying out his obligations (for example: filling tax returns and paying taxes) and fulfilling his rights.</a:t>
            </a:r>
            <a:endParaRPr lang="en-US" sz="1900" dirty="0" smtClean="0"/>
          </a:p>
        </p:txBody>
      </p:sp>
    </p:spTree>
    <p:extLst>
      <p:ext uri="{BB962C8B-B14F-4D97-AF65-F5344CB8AC3E}">
        <p14:creationId xmlns:p14="http://schemas.microsoft.com/office/powerpoint/2010/main" val="17961680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2" y="914400"/>
            <a:ext cx="8909544" cy="5183544"/>
          </a:xfrm>
        </p:spPr>
        <p:txBody>
          <a:bodyPr>
            <a:noAutofit/>
          </a:bodyPr>
          <a:lstStyle/>
          <a:p>
            <a:r>
              <a:rPr lang="en-US" sz="2200" dirty="0" smtClean="0"/>
              <a:t>The </a:t>
            </a:r>
            <a:r>
              <a:rPr lang="en-US" sz="2200" dirty="0"/>
              <a:t>panel of judges also believes that the tax consultations provided by the Tax Consultant </a:t>
            </a:r>
            <a:r>
              <a:rPr lang="en-US" sz="2200" b="1" dirty="0"/>
              <a:t>will be able to empower the Taxpayer community </a:t>
            </a:r>
            <a:r>
              <a:rPr lang="en-US" sz="2200" dirty="0"/>
              <a:t>in understanding and making aware of the rights and obligations of the Taxpayer in social and state </a:t>
            </a:r>
            <a:r>
              <a:rPr lang="en-US" sz="2200" dirty="0" smtClean="0"/>
              <a:t>life.</a:t>
            </a:r>
          </a:p>
          <a:p>
            <a:r>
              <a:rPr lang="en-US" sz="2200" dirty="0" smtClean="0"/>
              <a:t>The competence </a:t>
            </a:r>
            <a:r>
              <a:rPr lang="en-US" sz="2200" dirty="0"/>
              <a:t>and expertise possessed by a Tax Consultant are considered capable of </a:t>
            </a:r>
            <a:r>
              <a:rPr lang="en-US" sz="2200" b="1" dirty="0"/>
              <a:t>ensuring that the Taxpayer's rights </a:t>
            </a:r>
            <a:r>
              <a:rPr lang="en-US" sz="2200" b="1" dirty="0" smtClean="0"/>
              <a:t>are </a:t>
            </a:r>
            <a:r>
              <a:rPr lang="en-US" sz="2200" b="1" dirty="0"/>
              <a:t>not reduced or eliminated </a:t>
            </a:r>
            <a:r>
              <a:rPr lang="en-US" sz="2200" dirty="0"/>
              <a:t>by the Government or Officials appointed by taxation laws and the implementation of tax obligations in accordance with taxation </a:t>
            </a:r>
            <a:r>
              <a:rPr lang="en-US" sz="2200" dirty="0" smtClean="0"/>
              <a:t>provisions. Tax Consultant and Advocate are alike in position, role and function.</a:t>
            </a:r>
          </a:p>
          <a:p>
            <a:r>
              <a:rPr lang="en-US" sz="2200" dirty="0" smtClean="0">
                <a:solidFill>
                  <a:srgbClr val="0070C0"/>
                </a:solidFill>
              </a:rPr>
              <a:t>With regard to hierarchy of </a:t>
            </a:r>
            <a:r>
              <a:rPr lang="en-US" sz="2200" dirty="0">
                <a:solidFill>
                  <a:srgbClr val="0070C0"/>
                </a:solidFill>
              </a:rPr>
              <a:t>legislation, </a:t>
            </a:r>
            <a:r>
              <a:rPr lang="en-US" sz="2200" b="1" dirty="0" smtClean="0">
                <a:solidFill>
                  <a:srgbClr val="0070C0"/>
                </a:solidFill>
              </a:rPr>
              <a:t>delegation </a:t>
            </a:r>
            <a:r>
              <a:rPr lang="en-US" sz="2200" b="1" dirty="0">
                <a:solidFill>
                  <a:srgbClr val="0070C0"/>
                </a:solidFill>
              </a:rPr>
              <a:t>of Law to Ministerial Regulation should not occur</a:t>
            </a:r>
            <a:r>
              <a:rPr lang="en-US" sz="2200" dirty="0">
                <a:solidFill>
                  <a:srgbClr val="0070C0"/>
                </a:solidFill>
              </a:rPr>
              <a:t> in the Presidential government system because </a:t>
            </a:r>
            <a:r>
              <a:rPr lang="en-US" sz="2200" dirty="0" smtClean="0">
                <a:solidFill>
                  <a:srgbClr val="0070C0"/>
                </a:solidFill>
              </a:rPr>
              <a:t>this </a:t>
            </a:r>
            <a:r>
              <a:rPr lang="en-US" sz="2200" dirty="0">
                <a:solidFill>
                  <a:srgbClr val="0070C0"/>
                </a:solidFill>
              </a:rPr>
              <a:t>delegation skips two </a:t>
            </a:r>
            <a:r>
              <a:rPr lang="en-US" sz="2200" dirty="0" smtClean="0">
                <a:solidFill>
                  <a:srgbClr val="0070C0"/>
                </a:solidFill>
              </a:rPr>
              <a:t>level of legislation, </a:t>
            </a:r>
            <a:r>
              <a:rPr lang="en-US" sz="2200" dirty="0">
                <a:solidFill>
                  <a:srgbClr val="0070C0"/>
                </a:solidFill>
              </a:rPr>
              <a:t>namely Government Regulation and Presidential Regulation </a:t>
            </a:r>
          </a:p>
        </p:txBody>
      </p:sp>
    </p:spTree>
    <p:extLst>
      <p:ext uri="{BB962C8B-B14F-4D97-AF65-F5344CB8AC3E}">
        <p14:creationId xmlns:p14="http://schemas.microsoft.com/office/powerpoint/2010/main" val="33365751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6259" y="1263721"/>
            <a:ext cx="8595360" cy="4813674"/>
          </a:xfrm>
        </p:spPr>
        <p:txBody>
          <a:bodyPr>
            <a:normAutofit/>
          </a:bodyPr>
          <a:lstStyle/>
          <a:p>
            <a:r>
              <a:rPr lang="en-US" sz="2400" dirty="0"/>
              <a:t>If done, the delegation must refer to </a:t>
            </a:r>
            <a:r>
              <a:rPr lang="en-US" sz="2400" b="1" dirty="0"/>
              <a:t>Guideline Number 211 </a:t>
            </a:r>
            <a:r>
              <a:rPr lang="en-US" sz="2400" b="1" dirty="0" smtClean="0"/>
              <a:t>point II </a:t>
            </a:r>
            <a:r>
              <a:rPr lang="en-US" sz="2400" b="1" dirty="0"/>
              <a:t>of </a:t>
            </a:r>
            <a:r>
              <a:rPr lang="en-US" sz="2400" b="1" dirty="0" smtClean="0"/>
              <a:t>the Law No.12/2011</a:t>
            </a:r>
            <a:r>
              <a:rPr lang="en-US" sz="2400" dirty="0"/>
              <a:t>, namely that the Delegation of authority regulates from the law to the minister, the leader of non-ministerial government institutions, or officials who are at the level of the minister are </a:t>
            </a:r>
            <a:r>
              <a:rPr lang="en-US" sz="2400" b="1" dirty="0"/>
              <a:t>limited to regulations that are technical </a:t>
            </a:r>
            <a:r>
              <a:rPr lang="en-US" sz="2400" b="1" dirty="0" smtClean="0"/>
              <a:t>administrative.</a:t>
            </a:r>
          </a:p>
          <a:p>
            <a:r>
              <a:rPr lang="en-US" sz="2400" dirty="0"/>
              <a:t>On the contrary, </a:t>
            </a:r>
            <a:r>
              <a:rPr lang="en-US" sz="2400" dirty="0" smtClean="0"/>
              <a:t>matters </a:t>
            </a:r>
            <a:r>
              <a:rPr lang="en-US" sz="2400" dirty="0"/>
              <a:t>relating to the </a:t>
            </a:r>
            <a:r>
              <a:rPr lang="en-US" sz="2400" b="1" dirty="0"/>
              <a:t>further regulation </a:t>
            </a:r>
            <a:r>
              <a:rPr lang="en-US" sz="2400" dirty="0"/>
              <a:t>of the provisions of the 1945 Constitution of the Republic of Indonesia </a:t>
            </a:r>
            <a:r>
              <a:rPr lang="en-US" sz="2400" b="1" dirty="0"/>
              <a:t>which constitute recognition, respect, restriction, reduction or revocation of certain rights of citizens must be regulated in law</a:t>
            </a:r>
            <a:r>
              <a:rPr lang="en-US" sz="2400" dirty="0"/>
              <a:t>.’</a:t>
            </a:r>
          </a:p>
        </p:txBody>
      </p:sp>
    </p:spTree>
    <p:extLst>
      <p:ext uri="{BB962C8B-B14F-4D97-AF65-F5344CB8AC3E}">
        <p14:creationId xmlns:p14="http://schemas.microsoft.com/office/powerpoint/2010/main" val="33612813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31049" y="1109609"/>
            <a:ext cx="8960915" cy="5111625"/>
          </a:xfrm>
        </p:spPr>
        <p:txBody>
          <a:bodyPr>
            <a:normAutofit/>
          </a:bodyPr>
          <a:lstStyle/>
          <a:p>
            <a:r>
              <a:rPr lang="en-US" sz="2400" b="1" dirty="0"/>
              <a:t>I</a:t>
            </a:r>
            <a:r>
              <a:rPr lang="en-US" sz="2400" b="1" dirty="0" smtClean="0"/>
              <a:t>f </a:t>
            </a:r>
            <a:r>
              <a:rPr lang="en-US" sz="2400" b="1" dirty="0"/>
              <a:t>the regulation </a:t>
            </a:r>
            <a:r>
              <a:rPr lang="en-US" sz="2400" dirty="0"/>
              <a:t>regarding the requirements and implementation of the rights and obligations of the Taxpayer's Authority is a form of </a:t>
            </a:r>
            <a:r>
              <a:rPr lang="en-US" sz="2400" b="1" dirty="0"/>
              <a:t>protection for the interests of the taxpayer, the material of the regulation should not be fully submitted to the Minister</a:t>
            </a:r>
            <a:r>
              <a:rPr lang="en-US" sz="2400" dirty="0" smtClean="0"/>
              <a:t>.</a:t>
            </a:r>
          </a:p>
          <a:p>
            <a:r>
              <a:rPr lang="en-US" sz="2400" dirty="0"/>
              <a:t>In carrying out his duties helping the Taxpayer in carrying out his taxation obligations and fulfilling his taxation rights, </a:t>
            </a:r>
            <a:r>
              <a:rPr lang="en-US" sz="2400" b="1" dirty="0"/>
              <a:t>a Tax Consultant </a:t>
            </a:r>
            <a:r>
              <a:rPr lang="en-US" sz="2400" b="1" dirty="0" smtClean="0"/>
              <a:t>is </a:t>
            </a:r>
            <a:r>
              <a:rPr lang="en-US" sz="2400" b="1" dirty="0"/>
              <a:t>a person who is free and independent in carrying out his profession as a Taxpayer </a:t>
            </a:r>
            <a:r>
              <a:rPr lang="en-US" sz="2400" b="1" dirty="0" smtClean="0"/>
              <a:t>attorney</a:t>
            </a:r>
            <a:r>
              <a:rPr lang="en-US" sz="2400" dirty="0" smtClean="0"/>
              <a:t>, </a:t>
            </a:r>
            <a:r>
              <a:rPr lang="en-US" sz="2400" b="1" dirty="0"/>
              <a:t>not a person who is under pressure </a:t>
            </a:r>
            <a:r>
              <a:rPr lang="en-US" sz="2400" dirty="0"/>
              <a:t>or in a position unable to carry out its obligations as a power of attorney</a:t>
            </a:r>
          </a:p>
        </p:txBody>
      </p:sp>
    </p:spTree>
    <p:extLst>
      <p:ext uri="{BB962C8B-B14F-4D97-AF65-F5344CB8AC3E}">
        <p14:creationId xmlns:p14="http://schemas.microsoft.com/office/powerpoint/2010/main" val="440794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8432682" y="249806"/>
            <a:ext cx="2619375" cy="1743075"/>
          </a:xfrm>
          <a:prstGeom prst="rect">
            <a:avLst/>
          </a:prstGeom>
          <a:ln>
            <a:noFill/>
          </a:ln>
          <a:effectLst>
            <a:softEdge rad="112500"/>
          </a:effectLst>
        </p:spPr>
      </p:pic>
      <p:pic>
        <p:nvPicPr>
          <p:cNvPr id="4" name="Picture 3"/>
          <p:cNvPicPr>
            <a:picLocks noChangeAspect="1"/>
          </p:cNvPicPr>
          <p:nvPr/>
        </p:nvPicPr>
        <p:blipFill>
          <a:blip r:embed="rId3"/>
          <a:stretch>
            <a:fillRect/>
          </a:stretch>
        </p:blipFill>
        <p:spPr>
          <a:xfrm>
            <a:off x="8710863" y="5052947"/>
            <a:ext cx="2427821" cy="1805053"/>
          </a:xfrm>
          <a:prstGeom prst="rect">
            <a:avLst/>
          </a:prstGeom>
        </p:spPr>
      </p:pic>
      <p:sp>
        <p:nvSpPr>
          <p:cNvPr id="2" name="Title 1"/>
          <p:cNvSpPr>
            <a:spLocks noGrp="1"/>
          </p:cNvSpPr>
          <p:nvPr>
            <p:ph type="title"/>
          </p:nvPr>
        </p:nvSpPr>
        <p:spPr>
          <a:xfrm>
            <a:off x="745870" y="409074"/>
            <a:ext cx="3598886" cy="712269"/>
          </a:xfrm>
          <a:solidFill>
            <a:schemeClr val="accent2">
              <a:lumMod val="40000"/>
              <a:lumOff val="60000"/>
            </a:schemeClr>
          </a:solidFill>
        </p:spPr>
        <p:txBody>
          <a:bodyPr/>
          <a:lstStyle/>
          <a:p>
            <a:pPr algn="ctr"/>
            <a:r>
              <a:rPr lang="en-US" dirty="0" smtClean="0"/>
              <a:t>Background </a:t>
            </a:r>
            <a:endParaRPr lang="en-US" dirty="0"/>
          </a:p>
        </p:txBody>
      </p:sp>
      <p:sp>
        <p:nvSpPr>
          <p:cNvPr id="3" name="Content Placeholder 2"/>
          <p:cNvSpPr>
            <a:spLocks noGrp="1"/>
          </p:cNvSpPr>
          <p:nvPr>
            <p:ph idx="1"/>
          </p:nvPr>
        </p:nvSpPr>
        <p:spPr>
          <a:xfrm>
            <a:off x="745870" y="1233980"/>
            <a:ext cx="7686812" cy="5024387"/>
          </a:xfrm>
        </p:spPr>
        <p:txBody>
          <a:bodyPr>
            <a:normAutofit fontScale="92500" lnSpcReduction="10000"/>
          </a:bodyPr>
          <a:lstStyle/>
          <a:p>
            <a:pPr marL="346075" indent="-346075">
              <a:buFont typeface="Wingdings" panose="05000000000000000000" pitchFamily="2" charset="2"/>
              <a:buChar char="q"/>
            </a:pPr>
            <a:r>
              <a:rPr lang="en-US" sz="2400" dirty="0"/>
              <a:t>Taxes </a:t>
            </a:r>
            <a:r>
              <a:rPr lang="en-US" sz="2400" dirty="0" smtClean="0"/>
              <a:t>has became </a:t>
            </a:r>
            <a:r>
              <a:rPr lang="en-US" sz="2400" dirty="0" smtClean="0">
                <a:solidFill>
                  <a:srgbClr val="7030A0"/>
                </a:solidFill>
                <a:hlinkClick r:id="rId4" action="ppaction://hlinkpres?slideindex=1&amp;slidetitle="/>
              </a:rPr>
              <a:t>the </a:t>
            </a:r>
            <a:r>
              <a:rPr lang="en-US" sz="2400" dirty="0">
                <a:solidFill>
                  <a:srgbClr val="7030A0"/>
                </a:solidFill>
                <a:hlinkClick r:id="rId4" action="ppaction://hlinkpres?slideindex=1&amp;slidetitle="/>
              </a:rPr>
              <a:t>main sources of state </a:t>
            </a:r>
            <a:r>
              <a:rPr lang="en-US" sz="2400" dirty="0" smtClean="0">
                <a:solidFill>
                  <a:srgbClr val="7030A0"/>
                </a:solidFill>
                <a:hlinkClick r:id="rId4" action="ppaction://hlinkpres?slideindex=1&amp;slidetitle="/>
              </a:rPr>
              <a:t>revenues</a:t>
            </a:r>
            <a:endParaRPr lang="en-US" sz="2400" dirty="0" smtClean="0">
              <a:solidFill>
                <a:srgbClr val="7030A0"/>
              </a:solidFill>
            </a:endParaRPr>
          </a:p>
          <a:p>
            <a:pPr marL="346075" indent="-346075">
              <a:buFont typeface="Wingdings" panose="05000000000000000000" pitchFamily="2" charset="2"/>
              <a:buChar char="q"/>
            </a:pPr>
            <a:r>
              <a:rPr lang="en-US" sz="2400" dirty="0" smtClean="0">
                <a:solidFill>
                  <a:srgbClr val="C00000"/>
                </a:solidFill>
              </a:rPr>
              <a:t>Since </a:t>
            </a:r>
            <a:r>
              <a:rPr lang="en-US" sz="2400" dirty="0">
                <a:solidFill>
                  <a:srgbClr val="C00000"/>
                </a:solidFill>
              </a:rPr>
              <a:t>the taxation reform in 1983, the taxation system in Indonesia has been based on a self-assessment </a:t>
            </a:r>
            <a:r>
              <a:rPr lang="en-US" sz="2400" dirty="0" smtClean="0">
                <a:solidFill>
                  <a:srgbClr val="C00000"/>
                </a:solidFill>
              </a:rPr>
              <a:t>system.</a:t>
            </a:r>
          </a:p>
          <a:p>
            <a:pPr marL="346075" indent="-346075">
              <a:buFont typeface="Wingdings" panose="05000000000000000000" pitchFamily="2" charset="2"/>
              <a:buChar char="q"/>
            </a:pPr>
            <a:r>
              <a:rPr lang="en-US" sz="2400" dirty="0" smtClean="0">
                <a:solidFill>
                  <a:srgbClr val="0070C0"/>
                </a:solidFill>
              </a:rPr>
              <a:t>The </a:t>
            </a:r>
            <a:r>
              <a:rPr lang="en-US" sz="2400" dirty="0">
                <a:solidFill>
                  <a:srgbClr val="0070C0"/>
                </a:solidFill>
              </a:rPr>
              <a:t>tax regulation </a:t>
            </a:r>
            <a:r>
              <a:rPr lang="en-US" sz="2400" dirty="0" smtClean="0">
                <a:solidFill>
                  <a:srgbClr val="0070C0"/>
                </a:solidFill>
              </a:rPr>
              <a:t>becoming </a:t>
            </a:r>
            <a:r>
              <a:rPr lang="en-US" sz="2400" dirty="0" smtClean="0">
                <a:solidFill>
                  <a:srgbClr val="0070C0"/>
                </a:solidFill>
              </a:rPr>
              <a:t>complicated </a:t>
            </a:r>
            <a:r>
              <a:rPr lang="en-US" sz="2400" dirty="0">
                <a:solidFill>
                  <a:srgbClr val="0070C0"/>
                </a:solidFill>
              </a:rPr>
              <a:t>and altered by the time, creates the difficulty for the </a:t>
            </a:r>
            <a:r>
              <a:rPr lang="en-US" sz="2400" dirty="0" smtClean="0">
                <a:solidFill>
                  <a:srgbClr val="0070C0"/>
                </a:solidFill>
              </a:rPr>
              <a:t>tax payers </a:t>
            </a:r>
            <a:r>
              <a:rPr lang="en-US" sz="2400" dirty="0">
                <a:solidFill>
                  <a:srgbClr val="0070C0"/>
                </a:solidFill>
              </a:rPr>
              <a:t>to follow the </a:t>
            </a:r>
            <a:r>
              <a:rPr lang="en-US" sz="2400" dirty="0" smtClean="0">
                <a:solidFill>
                  <a:srgbClr val="0070C0"/>
                </a:solidFill>
              </a:rPr>
              <a:t>tax law </a:t>
            </a:r>
            <a:r>
              <a:rPr lang="en-US" sz="2400" dirty="0">
                <a:solidFill>
                  <a:srgbClr val="0070C0"/>
                </a:solidFill>
              </a:rPr>
              <a:t>development, which cause </a:t>
            </a:r>
            <a:r>
              <a:rPr lang="en-US" sz="2400" b="1" dirty="0">
                <a:solidFill>
                  <a:srgbClr val="0070C0"/>
                </a:solidFill>
              </a:rPr>
              <a:t>the tax consultant service </a:t>
            </a:r>
            <a:r>
              <a:rPr lang="en-US" sz="2400" dirty="0">
                <a:solidFill>
                  <a:srgbClr val="0070C0"/>
                </a:solidFill>
              </a:rPr>
              <a:t>is increase by the tax </a:t>
            </a:r>
            <a:r>
              <a:rPr lang="en-US" sz="2400" dirty="0" smtClean="0">
                <a:solidFill>
                  <a:srgbClr val="0070C0"/>
                </a:solidFill>
              </a:rPr>
              <a:t>payers (</a:t>
            </a:r>
            <a:r>
              <a:rPr lang="en-US" sz="2400" dirty="0" err="1">
                <a:solidFill>
                  <a:srgbClr val="0070C0"/>
                </a:solidFill>
              </a:rPr>
              <a:t>Garlagas</a:t>
            </a:r>
            <a:r>
              <a:rPr lang="en-US" sz="2400" dirty="0">
                <a:solidFill>
                  <a:srgbClr val="0070C0"/>
                </a:solidFill>
              </a:rPr>
              <a:t> and </a:t>
            </a:r>
            <a:r>
              <a:rPr lang="en-US" sz="2400" dirty="0" smtClean="0">
                <a:solidFill>
                  <a:srgbClr val="0070C0"/>
                </a:solidFill>
              </a:rPr>
              <a:t>Lehman:2010)</a:t>
            </a:r>
          </a:p>
          <a:p>
            <a:pPr marL="346075" indent="-346075">
              <a:buFont typeface="Wingdings" panose="05000000000000000000" pitchFamily="2" charset="2"/>
              <a:buChar char="q"/>
            </a:pPr>
            <a:r>
              <a:rPr lang="en-US" sz="2400" dirty="0" smtClean="0">
                <a:solidFill>
                  <a:srgbClr val="7030A0"/>
                </a:solidFill>
              </a:rPr>
              <a:t>Article 32 paragraph (3) of the Law No. </a:t>
            </a:r>
            <a:r>
              <a:rPr lang="en-US" sz="2400" dirty="0" smtClean="0">
                <a:solidFill>
                  <a:srgbClr val="7030A0"/>
                </a:solidFill>
              </a:rPr>
              <a:t>6</a:t>
            </a:r>
            <a:r>
              <a:rPr lang="en-US" sz="2400" dirty="0" smtClean="0">
                <a:solidFill>
                  <a:srgbClr val="7030A0"/>
                </a:solidFill>
              </a:rPr>
              <a:t>/1983 </a:t>
            </a:r>
            <a:r>
              <a:rPr lang="en-US" sz="2400" dirty="0" smtClean="0">
                <a:solidFill>
                  <a:srgbClr val="7030A0"/>
                </a:solidFill>
              </a:rPr>
              <a:t>on General Provisions and Procedures of Taxation (UU KUP) allows tax payers to appoint </a:t>
            </a:r>
            <a:r>
              <a:rPr lang="en-US" sz="2400" dirty="0" smtClean="0">
                <a:solidFill>
                  <a:srgbClr val="7030A0"/>
                </a:solidFill>
              </a:rPr>
              <a:t>an attorney </a:t>
            </a:r>
            <a:r>
              <a:rPr lang="en-US" sz="2400" dirty="0" smtClean="0">
                <a:solidFill>
                  <a:srgbClr val="7030A0"/>
                </a:solidFill>
              </a:rPr>
              <a:t>(</a:t>
            </a:r>
            <a:r>
              <a:rPr lang="en-US" sz="2400" i="1" dirty="0" err="1" smtClean="0">
                <a:solidFill>
                  <a:srgbClr val="7030A0"/>
                </a:solidFill>
              </a:rPr>
              <a:t>Kuasa</a:t>
            </a:r>
            <a:r>
              <a:rPr lang="en-US" sz="2400" dirty="0" smtClean="0">
                <a:solidFill>
                  <a:srgbClr val="7030A0"/>
                </a:solidFill>
              </a:rPr>
              <a:t>)—who masters taxation matters—representing  them in exercising their rights and </a:t>
            </a:r>
            <a:r>
              <a:rPr lang="en-US" sz="2400" dirty="0" smtClean="0">
                <a:solidFill>
                  <a:srgbClr val="7030A0"/>
                </a:solidFill>
              </a:rPr>
              <a:t>fulfilling duties </a:t>
            </a:r>
            <a:r>
              <a:rPr lang="en-US" sz="2400" dirty="0" smtClean="0">
                <a:solidFill>
                  <a:srgbClr val="7030A0"/>
                </a:solidFill>
              </a:rPr>
              <a:t>on taxation. </a:t>
            </a:r>
          </a:p>
          <a:p>
            <a:pPr>
              <a:buFont typeface="Wingdings" panose="05000000000000000000" pitchFamily="2" charset="2"/>
              <a:buChar char="q"/>
            </a:pPr>
            <a:endParaRPr lang="en-US" sz="2400" dirty="0"/>
          </a:p>
          <a:p>
            <a:pPr>
              <a:buFont typeface="Wingdings" panose="05000000000000000000" pitchFamily="2" charset="2"/>
              <a:buChar char="q"/>
            </a:pPr>
            <a:endParaRPr lang="en-US" sz="2400" dirty="0"/>
          </a:p>
        </p:txBody>
      </p:sp>
      <p:sp>
        <p:nvSpPr>
          <p:cNvPr id="6" name="TextBox 5"/>
          <p:cNvSpPr txBox="1"/>
          <p:nvPr/>
        </p:nvSpPr>
        <p:spPr>
          <a:xfrm>
            <a:off x="9005235" y="2132804"/>
            <a:ext cx="2046821" cy="2800767"/>
          </a:xfrm>
          <a:prstGeom prst="rect">
            <a:avLst/>
          </a:prstGeom>
          <a:noFill/>
        </p:spPr>
        <p:txBody>
          <a:bodyPr wrap="square" rtlCol="0">
            <a:spAutoFit/>
          </a:bodyPr>
          <a:lstStyle/>
          <a:p>
            <a:r>
              <a:rPr lang="en-US" sz="1600" b="1" dirty="0"/>
              <a:t>Tax consultant </a:t>
            </a:r>
            <a:r>
              <a:rPr lang="en-US" sz="1600" dirty="0"/>
              <a:t>is a person who </a:t>
            </a:r>
            <a:r>
              <a:rPr lang="en-US" sz="1600" dirty="0" smtClean="0"/>
              <a:t>gives consultation  </a:t>
            </a:r>
            <a:r>
              <a:rPr lang="en-US" sz="1600" dirty="0"/>
              <a:t>service for the tax payers in exercising their rights and duties compliance based on the prevailing taxation </a:t>
            </a:r>
            <a:r>
              <a:rPr lang="en-US" sz="1600" dirty="0" smtClean="0"/>
              <a:t>regulations</a:t>
            </a:r>
            <a:endParaRPr lang="en-US" sz="1600" dirty="0"/>
          </a:p>
        </p:txBody>
      </p:sp>
    </p:spTree>
    <p:extLst>
      <p:ext uri="{BB962C8B-B14F-4D97-AF65-F5344CB8AC3E}">
        <p14:creationId xmlns:p14="http://schemas.microsoft.com/office/powerpoint/2010/main" val="14387119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61872" y="1068512"/>
            <a:ext cx="8693786" cy="5445304"/>
          </a:xfrm>
        </p:spPr>
        <p:txBody>
          <a:bodyPr>
            <a:normAutofit fontScale="85000" lnSpcReduction="10000"/>
          </a:bodyPr>
          <a:lstStyle/>
          <a:p>
            <a:pPr marL="0" indent="0">
              <a:buNone/>
            </a:pPr>
            <a:r>
              <a:rPr lang="en-US" dirty="0" smtClean="0"/>
              <a:t>As </a:t>
            </a:r>
            <a:r>
              <a:rPr lang="en-US" b="1" dirty="0" smtClean="0"/>
              <a:t>a Guideline in Preparing a Bill of Tax Consultant Law:</a:t>
            </a:r>
          </a:p>
          <a:p>
            <a:pPr marL="342900" indent="-342900">
              <a:buAutoNum type="arabicPeriod"/>
            </a:pPr>
            <a:r>
              <a:rPr lang="en-US" dirty="0" smtClean="0"/>
              <a:t>Tax </a:t>
            </a:r>
            <a:r>
              <a:rPr lang="en-US" dirty="0"/>
              <a:t>Consultant Bill aims to regulate the Tax Consultant profession on substance that exceeds the </a:t>
            </a:r>
            <a:r>
              <a:rPr lang="en-US" dirty="0" smtClean="0"/>
              <a:t>administrative provisions;</a:t>
            </a:r>
          </a:p>
          <a:p>
            <a:pPr marL="342900" indent="-342900">
              <a:buAutoNum type="arabicPeriod"/>
            </a:pPr>
            <a:r>
              <a:rPr lang="en-US" dirty="0" smtClean="0"/>
              <a:t>that </a:t>
            </a:r>
            <a:r>
              <a:rPr lang="en-US" dirty="0"/>
              <a:t>the promulgation of the Tax Consultant Bill is a </a:t>
            </a:r>
            <a:r>
              <a:rPr lang="en-US" b="1" dirty="0"/>
              <a:t>manifestation of the Taxpayer's right to get assistance </a:t>
            </a:r>
            <a:r>
              <a:rPr lang="en-US" dirty="0"/>
              <a:t>in carrying out his rights and obligations, and to protect him from the </a:t>
            </a:r>
            <a:r>
              <a:rPr lang="en-US" b="1" dirty="0"/>
              <a:t>abuse of authority </a:t>
            </a:r>
            <a:r>
              <a:rPr lang="en-US" dirty="0"/>
              <a:t>by the government especially the tax </a:t>
            </a:r>
            <a:r>
              <a:rPr lang="en-US" dirty="0" smtClean="0"/>
              <a:t>office;</a:t>
            </a:r>
          </a:p>
          <a:p>
            <a:pPr marL="342900" indent="-342900">
              <a:buAutoNum type="arabicPeriod"/>
            </a:pPr>
            <a:r>
              <a:rPr lang="en-US" dirty="0"/>
              <a:t>T</a:t>
            </a:r>
            <a:r>
              <a:rPr lang="en-US" dirty="0" smtClean="0"/>
              <a:t>he </a:t>
            </a:r>
            <a:r>
              <a:rPr lang="en-US" dirty="0"/>
              <a:t>right of the Taxpayer to carry out his taxation obligations through a Taxpayer's attorney as equal to the right of the Taxpayer to obtain legal certainty and clarity regarding the tax collection process; that is, both of these rights must also be fulfilled by the government when the Taxpayer authorizes the fulfillment of obligations </a:t>
            </a:r>
            <a:r>
              <a:rPr lang="en-US" dirty="0" smtClean="0"/>
              <a:t>of attorney;</a:t>
            </a:r>
          </a:p>
          <a:p>
            <a:pPr marL="342900" indent="-342900">
              <a:buAutoNum type="arabicPeriod"/>
            </a:pPr>
            <a:r>
              <a:rPr lang="en-US" dirty="0" smtClean="0"/>
              <a:t>The </a:t>
            </a:r>
            <a:r>
              <a:rPr lang="en-US" dirty="0"/>
              <a:t>Tax Consultant Bill must regulate administrative and competency requirements for a person (individual) who will become a Tax Consultant, bearing in mind that the fulfillment of the Taxpayer's rights and obligations will depend on the competence of a Tax </a:t>
            </a:r>
            <a:r>
              <a:rPr lang="en-US" dirty="0" smtClean="0"/>
              <a:t>Consultant;</a:t>
            </a:r>
          </a:p>
          <a:p>
            <a:pPr marL="342900" indent="-342900">
              <a:buAutoNum type="arabicPeriod"/>
            </a:pPr>
            <a:r>
              <a:rPr lang="en-US" dirty="0" smtClean="0"/>
              <a:t>The </a:t>
            </a:r>
            <a:r>
              <a:rPr lang="en-US" dirty="0"/>
              <a:t>Tax Consultant Bill must regulate that the Tax Consultant will become a free and independent profession in carrying out his duties, so that pressures in any form should be </a:t>
            </a:r>
            <a:r>
              <a:rPr lang="en-US" dirty="0" smtClean="0"/>
              <a:t>avoided;</a:t>
            </a:r>
          </a:p>
          <a:p>
            <a:pPr marL="342900" indent="-342900">
              <a:buAutoNum type="arabicPeriod"/>
            </a:pPr>
            <a:r>
              <a:rPr lang="en-US" dirty="0" smtClean="0"/>
              <a:t>The </a:t>
            </a:r>
            <a:r>
              <a:rPr lang="en-US" dirty="0"/>
              <a:t>Tax Consultant Bill must regulate in full the rights and obligations as the authority of the Taxpayer, because this is directly related to the fulfillment of the rights and implementation of the obligations of the Taxpayer.</a:t>
            </a:r>
          </a:p>
        </p:txBody>
      </p:sp>
    </p:spTree>
    <p:extLst>
      <p:ext uri="{BB962C8B-B14F-4D97-AF65-F5344CB8AC3E}">
        <p14:creationId xmlns:p14="http://schemas.microsoft.com/office/powerpoint/2010/main" val="37272963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Substances of the Bill of Tax Consultant</a:t>
            </a:r>
            <a:endParaRPr lang="en-US" dirty="0"/>
          </a:p>
        </p:txBody>
      </p:sp>
      <p:sp>
        <p:nvSpPr>
          <p:cNvPr id="3" name="Content Placeholder 2"/>
          <p:cNvSpPr>
            <a:spLocks noGrp="1"/>
          </p:cNvSpPr>
          <p:nvPr>
            <p:ph idx="1"/>
          </p:nvPr>
        </p:nvSpPr>
        <p:spPr>
          <a:xfrm>
            <a:off x="1261872" y="1849348"/>
            <a:ext cx="8595360" cy="4351337"/>
          </a:xfrm>
        </p:spPr>
        <p:txBody>
          <a:bodyPr>
            <a:normAutofit/>
          </a:bodyPr>
          <a:lstStyle/>
          <a:p>
            <a:pPr marL="0" indent="0" algn="just">
              <a:buNone/>
            </a:pPr>
            <a:r>
              <a:rPr lang="en-US" sz="2400" dirty="0" smtClean="0"/>
              <a:t>Substances that </a:t>
            </a:r>
            <a:r>
              <a:rPr lang="en-US" sz="2400" dirty="0"/>
              <a:t>need to be regulated in the </a:t>
            </a:r>
            <a:r>
              <a:rPr lang="en-US" sz="2400" dirty="0" smtClean="0"/>
              <a:t>Bill of Tax </a:t>
            </a:r>
            <a:r>
              <a:rPr lang="en-US" sz="2400" dirty="0"/>
              <a:t>Consultant Law: a. Definition of a Tax Consultant Professional; b. </a:t>
            </a:r>
            <a:r>
              <a:rPr lang="en-US" sz="2400" dirty="0" smtClean="0"/>
              <a:t>Relationship </a:t>
            </a:r>
            <a:r>
              <a:rPr lang="en-US" sz="2400" dirty="0"/>
              <a:t>of Tax Authorities with Tax Consultants; c. Principles in Tax Consultation; d. Service Scope; e. Registration and Termination of Tax Consultants; f. Rights and Obligations of Tax Consultants to the State; g. Administrative Burden in Fulfilling Tax Obligations; h. Tax Avoidance Prevention; </a:t>
            </a:r>
            <a:r>
              <a:rPr lang="en-US" sz="2400" dirty="0" err="1"/>
              <a:t>i</a:t>
            </a:r>
            <a:r>
              <a:rPr lang="en-US" sz="2400" dirty="0"/>
              <a:t>. Professional Code of Ethics; j. Tax Consultant Organization; k. Immunity Rights; l. Criminal Provisions</a:t>
            </a:r>
            <a:endParaRPr lang="en-US" sz="2400" dirty="0"/>
          </a:p>
        </p:txBody>
      </p:sp>
    </p:spTree>
    <p:extLst>
      <p:ext uri="{BB962C8B-B14F-4D97-AF65-F5344CB8AC3E}">
        <p14:creationId xmlns:p14="http://schemas.microsoft.com/office/powerpoint/2010/main" val="23935562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US" dirty="0"/>
          </a:p>
        </p:txBody>
      </p:sp>
      <p:sp>
        <p:nvSpPr>
          <p:cNvPr id="3" name="Content Placeholder 2"/>
          <p:cNvSpPr>
            <a:spLocks noGrp="1"/>
          </p:cNvSpPr>
          <p:nvPr>
            <p:ph idx="1"/>
          </p:nvPr>
        </p:nvSpPr>
        <p:spPr/>
        <p:txBody>
          <a:bodyPr/>
          <a:lstStyle/>
          <a:p>
            <a:pPr algn="just"/>
            <a:r>
              <a:rPr lang="en-US" dirty="0" smtClean="0"/>
              <a:t>Tax Consultants Have play significant role in Indonesian Tax Law. It regulated in the Law No. 6/1983 jo Law No. 28/2007. Further regulation concerning Tax Consultant was delegated to the Minister of Finance and regulated in PMK 22/PMK.03/2008 as amended by PMK No. 229/PMK.03/2014  </a:t>
            </a:r>
            <a:endParaRPr lang="en-US" dirty="0"/>
          </a:p>
        </p:txBody>
      </p:sp>
    </p:spTree>
    <p:extLst>
      <p:ext uri="{BB962C8B-B14F-4D97-AF65-F5344CB8AC3E}">
        <p14:creationId xmlns:p14="http://schemas.microsoft.com/office/powerpoint/2010/main" val="416724245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47690" y="3108962"/>
            <a:ext cx="2314575" cy="2818898"/>
          </a:xfrm>
          <a:prstGeom prst="rect">
            <a:avLst/>
          </a:prstGeom>
        </p:spPr>
      </p:pic>
      <p:sp>
        <p:nvSpPr>
          <p:cNvPr id="3" name="Content Placeholder 2"/>
          <p:cNvSpPr>
            <a:spLocks noGrp="1"/>
          </p:cNvSpPr>
          <p:nvPr>
            <p:ph idx="1"/>
          </p:nvPr>
        </p:nvSpPr>
        <p:spPr>
          <a:xfrm>
            <a:off x="630056" y="842332"/>
            <a:ext cx="8205936" cy="1905803"/>
          </a:xfrm>
        </p:spPr>
        <p:txBody>
          <a:bodyPr>
            <a:noAutofit/>
          </a:bodyPr>
          <a:lstStyle/>
          <a:p>
            <a:pPr marL="346075" indent="-346075" algn="just">
              <a:buFont typeface="Wingdings" panose="05000000000000000000" pitchFamily="2" charset="2"/>
              <a:buChar char="q"/>
            </a:pPr>
            <a:r>
              <a:rPr lang="en-US" sz="2400" dirty="0"/>
              <a:t>However, Art. 32 para.(3a) of </a:t>
            </a:r>
            <a:r>
              <a:rPr lang="en-US" sz="2400" dirty="0" smtClean="0"/>
              <a:t>the Law No. 28/2007 delegates </a:t>
            </a:r>
            <a:r>
              <a:rPr lang="en-US" sz="2400" dirty="0"/>
              <a:t>to the Minister of Finance to further regulate the requirements and the enforcement of rights and obligations by </a:t>
            </a:r>
            <a:r>
              <a:rPr lang="en-US" sz="2400" dirty="0" smtClean="0"/>
              <a:t>an attorney </a:t>
            </a:r>
            <a:r>
              <a:rPr lang="en-US" sz="2400" dirty="0"/>
              <a:t>(</a:t>
            </a:r>
            <a:r>
              <a:rPr lang="en-US" sz="2400" dirty="0">
                <a:sym typeface="Wingdings" panose="05000000000000000000" pitchFamily="2" charset="2"/>
              </a:rPr>
              <a:t> </a:t>
            </a:r>
            <a:r>
              <a:rPr lang="en-ID" sz="2400" dirty="0"/>
              <a:t>PMK No. 22/PMK.03/2008 </a:t>
            </a:r>
            <a:r>
              <a:rPr lang="en-ID" sz="2400" dirty="0" smtClean="0"/>
              <a:t>as amended by </a:t>
            </a:r>
            <a:r>
              <a:rPr lang="en-US" sz="2400" dirty="0" smtClean="0">
                <a:sym typeface="Wingdings" panose="05000000000000000000" pitchFamily="2" charset="2"/>
              </a:rPr>
              <a:t>PMK </a:t>
            </a:r>
            <a:r>
              <a:rPr lang="en-US" sz="2400" dirty="0">
                <a:sym typeface="Wingdings" panose="05000000000000000000" pitchFamily="2" charset="2"/>
              </a:rPr>
              <a:t>No. 229/PMK.03/2014</a:t>
            </a:r>
            <a:r>
              <a:rPr lang="en-US" sz="2400" dirty="0" smtClean="0">
                <a:sym typeface="Wingdings" panose="05000000000000000000" pitchFamily="2" charset="2"/>
              </a:rPr>
              <a:t>)</a:t>
            </a:r>
            <a:endParaRPr lang="en-US" sz="2400" dirty="0" smtClean="0">
              <a:sym typeface="Wingdings" panose="05000000000000000000" pitchFamily="2" charset="2"/>
            </a:endParaRPr>
          </a:p>
        </p:txBody>
      </p:sp>
      <p:pic>
        <p:nvPicPr>
          <p:cNvPr id="5" name="Picture 4"/>
          <p:cNvPicPr>
            <a:picLocks noChangeAspect="1"/>
          </p:cNvPicPr>
          <p:nvPr/>
        </p:nvPicPr>
        <p:blipFill>
          <a:blip r:embed="rId3"/>
          <a:stretch>
            <a:fillRect/>
          </a:stretch>
        </p:blipFill>
        <p:spPr>
          <a:xfrm>
            <a:off x="8835992" y="567890"/>
            <a:ext cx="2050932" cy="2050932"/>
          </a:xfrm>
          <a:prstGeom prst="rect">
            <a:avLst/>
          </a:prstGeom>
          <a:ln>
            <a:noFill/>
          </a:ln>
          <a:effectLst>
            <a:softEdge rad="112500"/>
          </a:effectLst>
        </p:spPr>
      </p:pic>
      <p:sp>
        <p:nvSpPr>
          <p:cNvPr id="6" name="TextBox 5"/>
          <p:cNvSpPr txBox="1"/>
          <p:nvPr/>
        </p:nvSpPr>
        <p:spPr>
          <a:xfrm>
            <a:off x="3262265" y="3108962"/>
            <a:ext cx="7632834" cy="3170099"/>
          </a:xfrm>
          <a:prstGeom prst="rect">
            <a:avLst/>
          </a:prstGeom>
          <a:solidFill>
            <a:schemeClr val="accent5">
              <a:lumMod val="20000"/>
              <a:lumOff val="80000"/>
            </a:schemeClr>
          </a:solidFill>
        </p:spPr>
        <p:txBody>
          <a:bodyPr wrap="square" rtlCol="0">
            <a:spAutoFit/>
          </a:bodyPr>
          <a:lstStyle/>
          <a:p>
            <a:r>
              <a:rPr lang="en-US" sz="2000" dirty="0"/>
              <a:t>MKRI in Its Verdict No. </a:t>
            </a:r>
            <a:r>
              <a:rPr lang="en-US" sz="2000" dirty="0" smtClean="0"/>
              <a:t>63/PUU-XV/2017 </a:t>
            </a:r>
            <a:r>
              <a:rPr lang="en-US" sz="2000" dirty="0"/>
              <a:t>has decided that the delegation of authority by the Law to the Minister of Finance to regulate further "the exercise of the rights and obligations of the attorney" as referred to in Article 32 paragraph (3a) of Law no. 28/2007 is </a:t>
            </a:r>
            <a:r>
              <a:rPr lang="en-US" sz="2000" dirty="0" smtClean="0"/>
              <a:t>conditional contradictory </a:t>
            </a:r>
            <a:r>
              <a:rPr lang="en-US" sz="2000" dirty="0"/>
              <a:t>to the 1945 Constitution </a:t>
            </a:r>
            <a:r>
              <a:rPr lang="en-US" sz="2000" dirty="0" smtClean="0"/>
              <a:t>and </a:t>
            </a:r>
            <a:r>
              <a:rPr lang="en-US" sz="2000" dirty="0"/>
              <a:t>has no binding legal force insofar as it is not meant only about matters of a technical-administrative nature and not the limitation and/or expansion of the rights and obligations of citizens.</a:t>
            </a:r>
          </a:p>
          <a:p>
            <a:endParaRPr lang="en-US" sz="2000" dirty="0"/>
          </a:p>
        </p:txBody>
      </p:sp>
    </p:spTree>
    <p:extLst>
      <p:ext uri="{BB962C8B-B14F-4D97-AF65-F5344CB8AC3E}">
        <p14:creationId xmlns:p14="http://schemas.microsoft.com/office/powerpoint/2010/main" val="1280973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9117" y="770022"/>
            <a:ext cx="2811620" cy="748046"/>
          </a:xfrm>
          <a:solidFill>
            <a:schemeClr val="accent2">
              <a:lumMod val="40000"/>
              <a:lumOff val="60000"/>
            </a:schemeClr>
          </a:solidFill>
        </p:spPr>
        <p:txBody>
          <a:bodyPr/>
          <a:lstStyle/>
          <a:p>
            <a:r>
              <a:rPr lang="en-US" dirty="0" smtClean="0"/>
              <a:t>Objectives</a:t>
            </a:r>
            <a:endParaRPr lang="en-US" dirty="0"/>
          </a:p>
        </p:txBody>
      </p:sp>
      <p:sp>
        <p:nvSpPr>
          <p:cNvPr id="3" name="Content Placeholder 2"/>
          <p:cNvSpPr>
            <a:spLocks noGrp="1"/>
          </p:cNvSpPr>
          <p:nvPr>
            <p:ph idx="1"/>
          </p:nvPr>
        </p:nvSpPr>
        <p:spPr>
          <a:xfrm>
            <a:off x="4090736" y="1616333"/>
            <a:ext cx="6179419" cy="3253339"/>
          </a:xfrm>
          <a:solidFill>
            <a:schemeClr val="bg2"/>
          </a:solidFill>
        </p:spPr>
        <p:txBody>
          <a:bodyPr>
            <a:normAutofit fontScale="92500"/>
          </a:bodyPr>
          <a:lstStyle/>
          <a:p>
            <a:pPr marL="0" indent="0">
              <a:buNone/>
            </a:pPr>
            <a:r>
              <a:rPr lang="en-US" sz="2800" dirty="0"/>
              <a:t>This study </a:t>
            </a:r>
            <a:r>
              <a:rPr lang="en-US" sz="2800" dirty="0" smtClean="0"/>
              <a:t>aims to examines</a:t>
            </a:r>
            <a:r>
              <a:rPr lang="en-US" sz="2800" dirty="0" smtClean="0">
                <a:solidFill>
                  <a:srgbClr val="C00000"/>
                </a:solidFill>
              </a:rPr>
              <a:t> </a:t>
            </a:r>
            <a:r>
              <a:rPr lang="en-US" sz="2800" dirty="0">
                <a:solidFill>
                  <a:srgbClr val="C00000"/>
                </a:solidFill>
              </a:rPr>
              <a:t>the position of tax consultant profession in the current Indonesian legal system, </a:t>
            </a:r>
            <a:r>
              <a:rPr lang="en-US" sz="2800" dirty="0"/>
              <a:t>and </a:t>
            </a:r>
            <a:r>
              <a:rPr lang="en-US" sz="2800" dirty="0">
                <a:solidFill>
                  <a:srgbClr val="7030A0"/>
                </a:solidFill>
              </a:rPr>
              <a:t>the direction of its regulation going forward after the Constitutional Court of the Republic of Indonesia (MKRI) </a:t>
            </a:r>
            <a:r>
              <a:rPr lang="en-US" sz="2800" dirty="0" smtClean="0">
                <a:solidFill>
                  <a:srgbClr val="7030A0"/>
                </a:solidFill>
              </a:rPr>
              <a:t>issued its </a:t>
            </a:r>
            <a:r>
              <a:rPr lang="en-US" sz="2800" dirty="0">
                <a:solidFill>
                  <a:srgbClr val="7030A0"/>
                </a:solidFill>
              </a:rPr>
              <a:t>verdict Number: 63/PUU-XV/2017.</a:t>
            </a:r>
          </a:p>
        </p:txBody>
      </p:sp>
      <p:pic>
        <p:nvPicPr>
          <p:cNvPr id="6" name="Picture 5"/>
          <p:cNvPicPr>
            <a:picLocks noChangeAspect="1"/>
          </p:cNvPicPr>
          <p:nvPr/>
        </p:nvPicPr>
        <p:blipFill>
          <a:blip r:embed="rId2"/>
          <a:stretch>
            <a:fillRect/>
          </a:stretch>
        </p:blipFill>
        <p:spPr>
          <a:xfrm>
            <a:off x="1279117" y="1616333"/>
            <a:ext cx="2811619" cy="2881465"/>
          </a:xfrm>
          <a:prstGeom prst="rect">
            <a:avLst/>
          </a:prstGeom>
        </p:spPr>
      </p:pic>
      <p:pic>
        <p:nvPicPr>
          <p:cNvPr id="5" name="Picture 4"/>
          <p:cNvPicPr>
            <a:picLocks noChangeAspect="1"/>
          </p:cNvPicPr>
          <p:nvPr/>
        </p:nvPicPr>
        <p:blipFill rotWithShape="1">
          <a:blip r:embed="rId3"/>
          <a:srcRect b="11650"/>
          <a:stretch/>
        </p:blipFill>
        <p:spPr>
          <a:xfrm>
            <a:off x="1461997" y="4392900"/>
            <a:ext cx="2628740" cy="1748018"/>
          </a:xfrm>
          <a:prstGeom prst="rect">
            <a:avLst/>
          </a:prstGeom>
        </p:spPr>
      </p:pic>
    </p:spTree>
    <p:extLst>
      <p:ext uri="{BB962C8B-B14F-4D97-AF65-F5344CB8AC3E}">
        <p14:creationId xmlns:p14="http://schemas.microsoft.com/office/powerpoint/2010/main" val="24007651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356135"/>
            <a:ext cx="9692640" cy="1325562"/>
          </a:xfrm>
        </p:spPr>
        <p:txBody>
          <a:bodyPr/>
          <a:lstStyle/>
          <a:p>
            <a:r>
              <a:rPr lang="en-US" dirty="0" smtClean="0"/>
              <a:t>Research Method</a:t>
            </a:r>
            <a:endParaRPr lang="en-US" dirty="0"/>
          </a:p>
        </p:txBody>
      </p:sp>
      <p:sp>
        <p:nvSpPr>
          <p:cNvPr id="3" name="Content Placeholder 2"/>
          <p:cNvSpPr>
            <a:spLocks noGrp="1"/>
          </p:cNvSpPr>
          <p:nvPr>
            <p:ph idx="1"/>
          </p:nvPr>
        </p:nvSpPr>
        <p:spPr>
          <a:solidFill>
            <a:schemeClr val="accent3">
              <a:lumMod val="20000"/>
              <a:lumOff val="80000"/>
            </a:schemeClr>
          </a:solidFill>
        </p:spPr>
        <p:txBody>
          <a:bodyPr>
            <a:normAutofit/>
          </a:bodyPr>
          <a:lstStyle/>
          <a:p>
            <a:pPr>
              <a:spcBef>
                <a:spcPts val="0"/>
              </a:spcBef>
              <a:spcAft>
                <a:spcPts val="0"/>
              </a:spcAft>
            </a:pPr>
            <a:r>
              <a:rPr lang="en-ID" sz="2000" dirty="0" smtClean="0"/>
              <a:t>Type or research: a </a:t>
            </a:r>
            <a:r>
              <a:rPr lang="en-ID" sz="2000" dirty="0"/>
              <a:t>combination of normative and empirical legal </a:t>
            </a:r>
            <a:r>
              <a:rPr lang="en-ID" sz="2000" dirty="0" smtClean="0"/>
              <a:t>research.</a:t>
            </a:r>
          </a:p>
          <a:p>
            <a:pPr>
              <a:spcBef>
                <a:spcPts val="0"/>
              </a:spcBef>
              <a:spcAft>
                <a:spcPts val="0"/>
              </a:spcAft>
            </a:pPr>
            <a:r>
              <a:rPr lang="en-ID" sz="2000" dirty="0"/>
              <a:t>T</a:t>
            </a:r>
            <a:r>
              <a:rPr lang="en-ID" sz="2000" dirty="0" smtClean="0"/>
              <a:t>ype </a:t>
            </a:r>
            <a:r>
              <a:rPr lang="en-ID" sz="2000" dirty="0"/>
              <a:t>of </a:t>
            </a:r>
            <a:r>
              <a:rPr lang="en-ID" sz="2000" dirty="0" smtClean="0"/>
              <a:t>data: Secondary Legal Materials &amp; Primary Legal Materials </a:t>
            </a:r>
          </a:p>
          <a:p>
            <a:pPr>
              <a:spcBef>
                <a:spcPts val="0"/>
              </a:spcBef>
              <a:spcAft>
                <a:spcPts val="0"/>
              </a:spcAft>
            </a:pPr>
            <a:r>
              <a:rPr lang="en-ID" sz="2000" dirty="0" smtClean="0"/>
              <a:t>Method of Collecting Data: Secondary </a:t>
            </a:r>
            <a:r>
              <a:rPr lang="en-ID" sz="2000" dirty="0"/>
              <a:t>data will be obtained from library study and online database searching. These secondary data will be confronted with primary data that will be obtained from field research by means of an interview with some key persons in the Directorate General of Taxation in the Ministry of Finance of the Republic of Indonesia and tax consultant professional. </a:t>
            </a:r>
            <a:endParaRPr lang="en-ID" sz="2000" dirty="0" smtClean="0"/>
          </a:p>
          <a:p>
            <a:pPr>
              <a:spcBef>
                <a:spcPts val="0"/>
              </a:spcBef>
              <a:spcAft>
                <a:spcPts val="0"/>
              </a:spcAft>
            </a:pPr>
            <a:r>
              <a:rPr lang="en-ID" sz="2000" dirty="0" smtClean="0"/>
              <a:t>All </a:t>
            </a:r>
            <a:r>
              <a:rPr lang="en-ID" sz="2000" dirty="0"/>
              <a:t>collected data will be </a:t>
            </a:r>
            <a:r>
              <a:rPr lang="en-ID" sz="2000" dirty="0" err="1"/>
              <a:t>analyzed</a:t>
            </a:r>
            <a:r>
              <a:rPr lang="en-ID" sz="2000" dirty="0"/>
              <a:t> through the descriptive qualitative method. There are four approaches will be used to gain the objectives of this research, namely: statutory approach, conceptual approach, comparative approach, and historical approach.</a:t>
            </a:r>
            <a:endParaRPr lang="en-US" sz="2000" dirty="0"/>
          </a:p>
          <a:p>
            <a:pPr>
              <a:spcBef>
                <a:spcPts val="0"/>
              </a:spcBef>
              <a:spcAft>
                <a:spcPts val="0"/>
              </a:spcAft>
            </a:pPr>
            <a:endParaRPr lang="en-US" sz="2000" dirty="0"/>
          </a:p>
        </p:txBody>
      </p:sp>
    </p:spTree>
    <p:extLst>
      <p:ext uri="{BB962C8B-B14F-4D97-AF65-F5344CB8AC3E}">
        <p14:creationId xmlns:p14="http://schemas.microsoft.com/office/powerpoint/2010/main" val="4277861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B5BABA-6BFF-4FE1-92EC-96E5906F5BC4}"/>
              </a:ext>
            </a:extLst>
          </p:cNvPr>
          <p:cNvSpPr>
            <a:spLocks noGrp="1"/>
          </p:cNvSpPr>
          <p:nvPr>
            <p:ph type="title"/>
          </p:nvPr>
        </p:nvSpPr>
        <p:spPr>
          <a:xfrm>
            <a:off x="647272" y="437261"/>
            <a:ext cx="6841181" cy="1325562"/>
          </a:xfrm>
          <a:solidFill>
            <a:schemeClr val="accent2">
              <a:lumMod val="20000"/>
              <a:lumOff val="80000"/>
            </a:schemeClr>
          </a:solidFill>
        </p:spPr>
        <p:txBody>
          <a:bodyPr>
            <a:noAutofit/>
          </a:bodyPr>
          <a:lstStyle/>
          <a:p>
            <a:r>
              <a:rPr lang="en-US" sz="2800" b="1" dirty="0"/>
              <a:t>The </a:t>
            </a:r>
            <a:r>
              <a:rPr lang="en-US" sz="2800" b="1" dirty="0" smtClean="0"/>
              <a:t>Position &amp; Dilemma </a:t>
            </a:r>
            <a:r>
              <a:rPr lang="en-US" sz="2800" b="1" dirty="0"/>
              <a:t>of Setting of</a:t>
            </a:r>
            <a:br>
              <a:rPr lang="en-US" sz="2800" b="1" dirty="0"/>
            </a:br>
            <a:r>
              <a:rPr lang="en-US" sz="2800" b="1" dirty="0"/>
              <a:t>a Tax Consultant in the Indonesian Current Legal System</a:t>
            </a:r>
            <a:endParaRPr lang="en-US" sz="2800" b="1" dirty="0"/>
          </a:p>
        </p:txBody>
      </p:sp>
      <p:sp>
        <p:nvSpPr>
          <p:cNvPr id="7" name="TextBox 6"/>
          <p:cNvSpPr txBox="1"/>
          <p:nvPr/>
        </p:nvSpPr>
        <p:spPr>
          <a:xfrm>
            <a:off x="1261872" y="3686476"/>
            <a:ext cx="1530417" cy="646331"/>
          </a:xfrm>
          <a:prstGeom prst="rect">
            <a:avLst/>
          </a:prstGeom>
          <a:solidFill>
            <a:schemeClr val="accent3">
              <a:lumMod val="20000"/>
              <a:lumOff val="80000"/>
            </a:schemeClr>
          </a:solidFill>
        </p:spPr>
        <p:txBody>
          <a:bodyPr wrap="square" rtlCol="0">
            <a:spAutoFit/>
          </a:bodyPr>
          <a:lstStyle/>
          <a:p>
            <a:r>
              <a:rPr lang="en-US" b="1" dirty="0" smtClean="0"/>
              <a:t>Art. </a:t>
            </a:r>
            <a:r>
              <a:rPr lang="en-US" b="1" dirty="0"/>
              <a:t>23A of </a:t>
            </a:r>
            <a:r>
              <a:rPr lang="en-US" b="1" dirty="0" smtClean="0"/>
              <a:t>UUD 1945</a:t>
            </a:r>
            <a:endParaRPr lang="en-US" dirty="0"/>
          </a:p>
        </p:txBody>
      </p:sp>
      <p:sp>
        <p:nvSpPr>
          <p:cNvPr id="8" name="TextBox 7"/>
          <p:cNvSpPr txBox="1"/>
          <p:nvPr/>
        </p:nvSpPr>
        <p:spPr>
          <a:xfrm>
            <a:off x="1261871" y="2451915"/>
            <a:ext cx="1530417" cy="1077218"/>
          </a:xfrm>
          <a:prstGeom prst="rect">
            <a:avLst/>
          </a:prstGeom>
          <a:noFill/>
        </p:spPr>
        <p:txBody>
          <a:bodyPr wrap="square" rtlCol="0">
            <a:spAutoFit/>
          </a:bodyPr>
          <a:lstStyle/>
          <a:p>
            <a:r>
              <a:rPr lang="en-US" sz="1600" dirty="0" smtClean="0"/>
              <a:t>To avoid state robbery, all taxes &amp; levies = </a:t>
            </a:r>
            <a:r>
              <a:rPr lang="en-US" sz="1600" b="1" dirty="0" smtClean="0"/>
              <a:t>in law</a:t>
            </a:r>
            <a:endParaRPr lang="en-US" sz="1600" b="1" dirty="0"/>
          </a:p>
        </p:txBody>
      </p:sp>
      <p:sp>
        <p:nvSpPr>
          <p:cNvPr id="9" name="TextBox 8"/>
          <p:cNvSpPr txBox="1"/>
          <p:nvPr/>
        </p:nvSpPr>
        <p:spPr>
          <a:xfrm>
            <a:off x="3075637" y="3676850"/>
            <a:ext cx="1395181" cy="646331"/>
          </a:xfrm>
          <a:prstGeom prst="rect">
            <a:avLst/>
          </a:prstGeom>
          <a:solidFill>
            <a:srgbClr val="FFFF00"/>
          </a:solidFill>
        </p:spPr>
        <p:txBody>
          <a:bodyPr wrap="square" rtlCol="0">
            <a:spAutoFit/>
          </a:bodyPr>
          <a:lstStyle/>
          <a:p>
            <a:pPr algn="ctr"/>
            <a:r>
              <a:rPr lang="en-US" b="1" dirty="0" smtClean="0"/>
              <a:t>Art. 32 (3) UU 6/83</a:t>
            </a:r>
            <a:endParaRPr lang="en-US" b="1" dirty="0"/>
          </a:p>
        </p:txBody>
      </p:sp>
      <p:sp>
        <p:nvSpPr>
          <p:cNvPr id="11" name="TextBox 10"/>
          <p:cNvSpPr txBox="1"/>
          <p:nvPr/>
        </p:nvSpPr>
        <p:spPr>
          <a:xfrm>
            <a:off x="2993276" y="4271095"/>
            <a:ext cx="1793371" cy="600164"/>
          </a:xfrm>
          <a:prstGeom prst="rect">
            <a:avLst/>
          </a:prstGeom>
          <a:noFill/>
        </p:spPr>
        <p:txBody>
          <a:bodyPr wrap="square" rtlCol="0">
            <a:spAutoFit/>
          </a:bodyPr>
          <a:lstStyle/>
          <a:p>
            <a:r>
              <a:rPr lang="en-US" sz="1100" dirty="0" smtClean="0">
                <a:latin typeface="Arial Narrow" panose="020B0606020202030204" pitchFamily="34" charset="0"/>
              </a:rPr>
              <a:t>Tax payers may </a:t>
            </a:r>
            <a:r>
              <a:rPr lang="en-US" sz="1100" b="1" dirty="0" smtClean="0">
                <a:latin typeface="Arial Narrow" panose="020B0606020202030204" pitchFamily="34" charset="0"/>
              </a:rPr>
              <a:t>appoint an attorney </a:t>
            </a:r>
            <a:r>
              <a:rPr lang="en-US" sz="1100" dirty="0" smtClean="0">
                <a:latin typeface="Arial Narrow" panose="020B0606020202030204" pitchFamily="34" charset="0"/>
              </a:rPr>
              <a:t>with a special power of attorney </a:t>
            </a:r>
            <a:endParaRPr lang="en-US" sz="1100" dirty="0">
              <a:latin typeface="Arial Narrow" panose="020B0606020202030204" pitchFamily="34" charset="0"/>
            </a:endParaRPr>
          </a:p>
        </p:txBody>
      </p:sp>
      <p:sp>
        <p:nvSpPr>
          <p:cNvPr id="10" name="Right Arrow 9"/>
          <p:cNvSpPr/>
          <p:nvPr/>
        </p:nvSpPr>
        <p:spPr>
          <a:xfrm>
            <a:off x="2827241" y="3990389"/>
            <a:ext cx="197203" cy="109973"/>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024444" y="4971696"/>
            <a:ext cx="1395181" cy="584775"/>
          </a:xfrm>
          <a:prstGeom prst="rect">
            <a:avLst/>
          </a:prstGeom>
          <a:solidFill>
            <a:schemeClr val="accent3">
              <a:lumMod val="60000"/>
              <a:lumOff val="40000"/>
            </a:schemeClr>
          </a:solidFill>
        </p:spPr>
        <p:txBody>
          <a:bodyPr wrap="square" rtlCol="0">
            <a:spAutoFit/>
          </a:bodyPr>
          <a:lstStyle/>
          <a:p>
            <a:r>
              <a:rPr lang="en-US" sz="1600" dirty="0" smtClean="0"/>
              <a:t>Art. 49 (2) PP 74/2011</a:t>
            </a:r>
            <a:endParaRPr lang="en-US" sz="1600" b="1" dirty="0"/>
          </a:p>
        </p:txBody>
      </p:sp>
      <p:sp>
        <p:nvSpPr>
          <p:cNvPr id="12" name="Down Arrow 11"/>
          <p:cNvSpPr/>
          <p:nvPr/>
        </p:nvSpPr>
        <p:spPr>
          <a:xfrm>
            <a:off x="3678061" y="4709640"/>
            <a:ext cx="182631" cy="223711"/>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p:cNvSpPr txBox="1"/>
          <p:nvPr/>
        </p:nvSpPr>
        <p:spPr>
          <a:xfrm>
            <a:off x="2991107" y="5527720"/>
            <a:ext cx="1746146" cy="830997"/>
          </a:xfrm>
          <a:prstGeom prst="rect">
            <a:avLst/>
          </a:prstGeom>
          <a:noFill/>
        </p:spPr>
        <p:txBody>
          <a:bodyPr wrap="square" rtlCol="0">
            <a:spAutoFit/>
          </a:bodyPr>
          <a:lstStyle/>
          <a:p>
            <a:r>
              <a:rPr lang="en-US" sz="1200" dirty="0" smtClean="0"/>
              <a:t>An attorney may be </a:t>
            </a:r>
            <a:r>
              <a:rPr lang="en-US" sz="1200" b="1" dirty="0" smtClean="0"/>
              <a:t>tax consultant </a:t>
            </a:r>
            <a:r>
              <a:rPr lang="en-US" sz="1200" dirty="0" smtClean="0"/>
              <a:t>&amp; </a:t>
            </a:r>
            <a:r>
              <a:rPr lang="en-US" sz="1200" b="1" dirty="0" smtClean="0"/>
              <a:t>non tax consultant</a:t>
            </a:r>
          </a:p>
          <a:p>
            <a:r>
              <a:rPr lang="en-US" sz="1200" b="1" dirty="0" smtClean="0"/>
              <a:t>= Art. 32 (1)</a:t>
            </a:r>
            <a:endParaRPr lang="en-US" sz="1200" b="1" dirty="0"/>
          </a:p>
        </p:txBody>
      </p:sp>
      <p:sp>
        <p:nvSpPr>
          <p:cNvPr id="16" name="TextBox 15"/>
          <p:cNvSpPr txBox="1"/>
          <p:nvPr/>
        </p:nvSpPr>
        <p:spPr>
          <a:xfrm>
            <a:off x="4825271" y="3686475"/>
            <a:ext cx="1501055" cy="615553"/>
          </a:xfrm>
          <a:prstGeom prst="rect">
            <a:avLst/>
          </a:prstGeom>
          <a:solidFill>
            <a:srgbClr val="FFFF00"/>
          </a:solidFill>
        </p:spPr>
        <p:txBody>
          <a:bodyPr wrap="square" rtlCol="0">
            <a:spAutoFit/>
          </a:bodyPr>
          <a:lstStyle/>
          <a:p>
            <a:pPr algn="ctr"/>
            <a:r>
              <a:rPr lang="en-US" sz="1700" b="1" dirty="0" smtClean="0"/>
              <a:t>Art. 32 (3a) UU 28/2007</a:t>
            </a:r>
            <a:endParaRPr lang="en-US" sz="1700" b="1" dirty="0"/>
          </a:p>
        </p:txBody>
      </p:sp>
      <p:sp>
        <p:nvSpPr>
          <p:cNvPr id="17" name="Right Arrow 16"/>
          <p:cNvSpPr/>
          <p:nvPr/>
        </p:nvSpPr>
        <p:spPr>
          <a:xfrm>
            <a:off x="4456746" y="3983092"/>
            <a:ext cx="297420" cy="117270"/>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4786647" y="3040144"/>
            <a:ext cx="1744215" cy="646331"/>
          </a:xfrm>
          <a:prstGeom prst="rect">
            <a:avLst/>
          </a:prstGeom>
          <a:noFill/>
        </p:spPr>
        <p:txBody>
          <a:bodyPr wrap="square" rtlCol="0">
            <a:spAutoFit/>
          </a:bodyPr>
          <a:lstStyle/>
          <a:p>
            <a:r>
              <a:rPr lang="en-US" sz="1200" b="1" dirty="0" smtClean="0">
                <a:latin typeface="Arial Narrow" panose="020B0606020202030204" pitchFamily="34" charset="0"/>
              </a:rPr>
              <a:t>Delegation</a:t>
            </a:r>
            <a:r>
              <a:rPr lang="en-US" sz="1200" dirty="0" smtClean="0">
                <a:latin typeface="Arial Narrow" panose="020B0606020202030204" pitchFamily="34" charset="0"/>
              </a:rPr>
              <a:t> to Minister of Finance to regulate further on an attorney</a:t>
            </a:r>
            <a:endParaRPr lang="en-US" sz="1200" b="1" dirty="0">
              <a:latin typeface="Arial Narrow" panose="020B0606020202030204" pitchFamily="34" charset="0"/>
            </a:endParaRPr>
          </a:p>
        </p:txBody>
      </p:sp>
      <p:sp>
        <p:nvSpPr>
          <p:cNvPr id="22" name="TextBox 21"/>
          <p:cNvSpPr txBox="1"/>
          <p:nvPr/>
        </p:nvSpPr>
        <p:spPr>
          <a:xfrm>
            <a:off x="2995361" y="1871359"/>
            <a:ext cx="1629505" cy="646331"/>
          </a:xfrm>
          <a:prstGeom prst="rect">
            <a:avLst/>
          </a:prstGeom>
          <a:solidFill>
            <a:schemeClr val="accent5">
              <a:lumMod val="20000"/>
              <a:lumOff val="80000"/>
            </a:schemeClr>
          </a:solidFill>
        </p:spPr>
        <p:txBody>
          <a:bodyPr wrap="square" rtlCol="0">
            <a:spAutoFit/>
          </a:bodyPr>
          <a:lstStyle/>
          <a:p>
            <a:r>
              <a:rPr lang="en-ID" sz="1200" b="1" dirty="0" smtClean="0"/>
              <a:t>Art.3 (</a:t>
            </a:r>
            <a:r>
              <a:rPr lang="en-ID" sz="1200" b="1" dirty="0"/>
              <a:t>3) of Law No. </a:t>
            </a:r>
            <a:r>
              <a:rPr lang="en-ID" sz="1200" b="1" dirty="0" smtClean="0"/>
              <a:t>5/2011  </a:t>
            </a:r>
            <a:r>
              <a:rPr lang="en-ID" sz="1200" dirty="0" smtClean="0"/>
              <a:t>on Public </a:t>
            </a:r>
            <a:r>
              <a:rPr lang="en-ID" sz="1200" dirty="0"/>
              <a:t>Accountants</a:t>
            </a:r>
            <a:endParaRPr lang="en-US" sz="1200" dirty="0"/>
          </a:p>
        </p:txBody>
      </p:sp>
      <p:sp>
        <p:nvSpPr>
          <p:cNvPr id="23" name="TextBox 22"/>
          <p:cNvSpPr txBox="1"/>
          <p:nvPr/>
        </p:nvSpPr>
        <p:spPr>
          <a:xfrm>
            <a:off x="2991107" y="2522937"/>
            <a:ext cx="1629505" cy="646331"/>
          </a:xfrm>
          <a:prstGeom prst="rect">
            <a:avLst/>
          </a:prstGeom>
          <a:solidFill>
            <a:schemeClr val="accent5">
              <a:lumMod val="20000"/>
              <a:lumOff val="80000"/>
            </a:schemeClr>
          </a:solidFill>
        </p:spPr>
        <p:txBody>
          <a:bodyPr wrap="square" rtlCol="0">
            <a:spAutoFit/>
          </a:bodyPr>
          <a:lstStyle/>
          <a:p>
            <a:r>
              <a:rPr lang="en-ID" sz="1200" b="1" dirty="0" smtClean="0"/>
              <a:t>Art.1.1, 1.2  </a:t>
            </a:r>
            <a:r>
              <a:rPr lang="en-ID" sz="1200" b="1" dirty="0"/>
              <a:t>of Law No. </a:t>
            </a:r>
            <a:r>
              <a:rPr lang="en-ID" sz="1200" b="1" dirty="0" smtClean="0"/>
              <a:t>18/2003 </a:t>
            </a:r>
            <a:r>
              <a:rPr lang="en-ID" sz="1200" dirty="0" smtClean="0"/>
              <a:t>on </a:t>
            </a:r>
            <a:r>
              <a:rPr lang="en-ID" sz="1200" b="1" dirty="0" smtClean="0"/>
              <a:t>Advocate</a:t>
            </a:r>
            <a:endParaRPr lang="en-US" sz="1200" b="1" dirty="0"/>
          </a:p>
        </p:txBody>
      </p:sp>
      <p:sp>
        <p:nvSpPr>
          <p:cNvPr id="25" name="Minus 24"/>
          <p:cNvSpPr/>
          <p:nvPr/>
        </p:nvSpPr>
        <p:spPr>
          <a:xfrm rot="16200000">
            <a:off x="3604759" y="3393001"/>
            <a:ext cx="394568" cy="17313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Minus 25"/>
          <p:cNvSpPr/>
          <p:nvPr/>
        </p:nvSpPr>
        <p:spPr>
          <a:xfrm rot="16200000">
            <a:off x="3491776" y="3433750"/>
            <a:ext cx="394568" cy="173130"/>
          </a:xfrm>
          <a:prstGeom prst="mathMinus">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7" name="Picture 26"/>
          <p:cNvPicPr>
            <a:picLocks noChangeAspect="1"/>
          </p:cNvPicPr>
          <p:nvPr/>
        </p:nvPicPr>
        <p:blipFill rotWithShape="1">
          <a:blip r:embed="rId2"/>
          <a:srcRect l="27196" t="22191" r="3772" b="23166"/>
          <a:stretch/>
        </p:blipFill>
        <p:spPr>
          <a:xfrm>
            <a:off x="7549671" y="359387"/>
            <a:ext cx="2872092" cy="1654392"/>
          </a:xfrm>
          <a:prstGeom prst="rect">
            <a:avLst/>
          </a:prstGeom>
          <a:solidFill>
            <a:schemeClr val="bg2"/>
          </a:solidFill>
          <a:ln>
            <a:solidFill>
              <a:srgbClr val="00B050"/>
            </a:solidFill>
          </a:ln>
        </p:spPr>
      </p:pic>
      <p:sp>
        <p:nvSpPr>
          <p:cNvPr id="30" name="TextBox 29"/>
          <p:cNvSpPr txBox="1"/>
          <p:nvPr/>
        </p:nvSpPr>
        <p:spPr>
          <a:xfrm>
            <a:off x="4819984" y="4559603"/>
            <a:ext cx="1501055" cy="646331"/>
          </a:xfrm>
          <a:prstGeom prst="rect">
            <a:avLst/>
          </a:prstGeom>
          <a:solidFill>
            <a:schemeClr val="accent4">
              <a:lumMod val="40000"/>
              <a:lumOff val="60000"/>
            </a:schemeClr>
          </a:solidFill>
        </p:spPr>
        <p:txBody>
          <a:bodyPr wrap="square" rtlCol="0">
            <a:spAutoFit/>
          </a:bodyPr>
          <a:lstStyle/>
          <a:p>
            <a:pPr algn="ctr"/>
            <a:r>
              <a:rPr lang="en-US" sz="1200" b="1" dirty="0" smtClean="0">
                <a:latin typeface="Arial Narrow" panose="020B0606020202030204" pitchFamily="34" charset="0"/>
              </a:rPr>
              <a:t>PMK 22/PMK.03/ 2008 </a:t>
            </a:r>
            <a:r>
              <a:rPr lang="en-US" sz="1200" b="1" dirty="0" smtClean="0">
                <a:latin typeface="Arial Narrow" panose="020B0606020202030204" pitchFamily="34" charset="0"/>
                <a:sym typeface="Wingdings" panose="05000000000000000000" pitchFamily="2" charset="2"/>
              </a:rPr>
              <a:t> PMK 229/PMK.03/2014</a:t>
            </a:r>
            <a:endParaRPr lang="en-US" sz="1200" b="1" dirty="0">
              <a:latin typeface="Arial Narrow" panose="020B0606020202030204" pitchFamily="34" charset="0"/>
            </a:endParaRPr>
          </a:p>
        </p:txBody>
      </p:sp>
      <p:sp>
        <p:nvSpPr>
          <p:cNvPr id="32" name="TextBox 31"/>
          <p:cNvSpPr txBox="1"/>
          <p:nvPr/>
        </p:nvSpPr>
        <p:spPr>
          <a:xfrm>
            <a:off x="4825270" y="5852496"/>
            <a:ext cx="1501055" cy="646331"/>
          </a:xfrm>
          <a:prstGeom prst="rect">
            <a:avLst/>
          </a:prstGeom>
          <a:solidFill>
            <a:schemeClr val="accent4">
              <a:lumMod val="40000"/>
              <a:lumOff val="60000"/>
            </a:schemeClr>
          </a:solidFill>
        </p:spPr>
        <p:txBody>
          <a:bodyPr wrap="square" rtlCol="0">
            <a:spAutoFit/>
          </a:bodyPr>
          <a:lstStyle/>
          <a:p>
            <a:pPr algn="ctr"/>
            <a:r>
              <a:rPr lang="en-US" sz="1200" b="1" dirty="0" smtClean="0">
                <a:latin typeface="Arial Narrow" panose="020B0606020202030204" pitchFamily="34" charset="0"/>
              </a:rPr>
              <a:t>PMK 111/PMK.03/ 2014</a:t>
            </a:r>
            <a:r>
              <a:rPr lang="en-US" sz="1200" b="1" dirty="0" smtClean="0">
                <a:latin typeface="Arial Narrow" panose="020B0606020202030204" pitchFamily="34" charset="0"/>
                <a:sym typeface="Wingdings" panose="05000000000000000000" pitchFamily="2" charset="2"/>
              </a:rPr>
              <a:t> Tax Consultant</a:t>
            </a:r>
            <a:endParaRPr lang="en-US" sz="1200" b="1" dirty="0">
              <a:latin typeface="Arial Narrow" panose="020B0606020202030204" pitchFamily="34" charset="0"/>
            </a:endParaRPr>
          </a:p>
        </p:txBody>
      </p:sp>
      <p:sp>
        <p:nvSpPr>
          <p:cNvPr id="33" name="Rectangle 32"/>
          <p:cNvSpPr/>
          <p:nvPr/>
        </p:nvSpPr>
        <p:spPr>
          <a:xfrm>
            <a:off x="4803625" y="5140343"/>
            <a:ext cx="1581267" cy="646331"/>
          </a:xfrm>
          <a:prstGeom prst="rect">
            <a:avLst/>
          </a:prstGeom>
        </p:spPr>
        <p:txBody>
          <a:bodyPr wrap="none">
            <a:spAutoFit/>
          </a:bodyPr>
          <a:lstStyle/>
          <a:p>
            <a:pPr algn="ctr"/>
            <a:r>
              <a:rPr lang="en-US" sz="1200" b="1" dirty="0" smtClean="0">
                <a:latin typeface="Arial Narrow" panose="020B0606020202030204" pitchFamily="34" charset="0"/>
              </a:rPr>
              <a:t>An attorney includes:</a:t>
            </a:r>
          </a:p>
          <a:p>
            <a:pPr marL="228600" indent="-228600" algn="ctr">
              <a:buAutoNum type="alphaLcParenBoth"/>
            </a:pPr>
            <a:r>
              <a:rPr lang="en-US" sz="1200" b="1" dirty="0" smtClean="0">
                <a:latin typeface="Arial Narrow" panose="020B0606020202030204" pitchFamily="34" charset="0"/>
              </a:rPr>
              <a:t>Tax </a:t>
            </a:r>
            <a:r>
              <a:rPr lang="en-US" sz="1200" b="1" dirty="0">
                <a:latin typeface="Arial Narrow" panose="020B0606020202030204" pitchFamily="34" charset="0"/>
              </a:rPr>
              <a:t>Consultant; </a:t>
            </a:r>
            <a:endParaRPr lang="en-US" sz="1200" b="1" dirty="0" smtClean="0">
              <a:latin typeface="Arial Narrow" panose="020B0606020202030204" pitchFamily="34" charset="0"/>
            </a:endParaRPr>
          </a:p>
          <a:p>
            <a:pPr marL="228600" indent="-228600" algn="ctr">
              <a:buAutoNum type="alphaLcParenBoth"/>
            </a:pPr>
            <a:r>
              <a:rPr lang="en-US" sz="1200" b="1" dirty="0" smtClean="0">
                <a:latin typeface="Arial Narrow" panose="020B0606020202030204" pitchFamily="34" charset="0"/>
              </a:rPr>
              <a:t>Taxpayer </a:t>
            </a:r>
            <a:r>
              <a:rPr lang="en-US" sz="1200" b="1" dirty="0">
                <a:latin typeface="Arial Narrow" panose="020B0606020202030204" pitchFamily="34" charset="0"/>
              </a:rPr>
              <a:t>employee</a:t>
            </a:r>
          </a:p>
        </p:txBody>
      </p:sp>
      <p:sp>
        <p:nvSpPr>
          <p:cNvPr id="35" name="TextBox 34"/>
          <p:cNvSpPr txBox="1"/>
          <p:nvPr/>
        </p:nvSpPr>
        <p:spPr>
          <a:xfrm>
            <a:off x="6632006" y="3794760"/>
            <a:ext cx="1501055" cy="600164"/>
          </a:xfrm>
          <a:prstGeom prst="rect">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path path="circle">
              <a:fillToRect r="100000" b="100000"/>
            </a:path>
            <a:tileRect l="-100000" t="-100000"/>
          </a:gradFill>
        </p:spPr>
        <p:txBody>
          <a:bodyPr wrap="square" rtlCol="0">
            <a:spAutoFit/>
          </a:bodyPr>
          <a:lstStyle/>
          <a:p>
            <a:pPr algn="ctr"/>
            <a:r>
              <a:rPr lang="en-US" sz="1100" b="1" dirty="0" smtClean="0"/>
              <a:t>Constitutional Review No.63/PUU/2017</a:t>
            </a:r>
            <a:endParaRPr lang="en-US" sz="1100" b="1" dirty="0"/>
          </a:p>
        </p:txBody>
      </p:sp>
      <p:pic>
        <p:nvPicPr>
          <p:cNvPr id="37" name="Picture 36"/>
          <p:cNvPicPr>
            <a:picLocks noChangeAspect="1"/>
          </p:cNvPicPr>
          <p:nvPr/>
        </p:nvPicPr>
        <p:blipFill rotWithShape="1">
          <a:blip r:embed="rId3"/>
          <a:srcRect r="-261" b="7340"/>
          <a:stretch/>
        </p:blipFill>
        <p:spPr>
          <a:xfrm>
            <a:off x="6615642" y="2013779"/>
            <a:ext cx="1585040" cy="1780982"/>
          </a:xfrm>
          <a:prstGeom prst="rect">
            <a:avLst/>
          </a:prstGeom>
        </p:spPr>
      </p:pic>
      <p:sp>
        <p:nvSpPr>
          <p:cNvPr id="38" name="Right Arrow 37"/>
          <p:cNvSpPr/>
          <p:nvPr/>
        </p:nvSpPr>
        <p:spPr>
          <a:xfrm>
            <a:off x="6369245" y="3925113"/>
            <a:ext cx="234575" cy="198605"/>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 name="Picture 39"/>
          <p:cNvPicPr>
            <a:picLocks noChangeAspect="1"/>
          </p:cNvPicPr>
          <p:nvPr/>
        </p:nvPicPr>
        <p:blipFill rotWithShape="1">
          <a:blip r:embed="rId4">
            <a:extLst>
              <a:ext uri="{BEBA8EAE-BF5A-486C-A8C5-ECC9F3942E4B}">
                <a14:imgProps xmlns:a14="http://schemas.microsoft.com/office/drawing/2010/main">
                  <a14:imgLayer r:embed="rId5">
                    <a14:imgEffect>
                      <a14:saturation sat="200000"/>
                    </a14:imgEffect>
                  </a14:imgLayer>
                </a14:imgProps>
              </a:ext>
            </a:extLst>
          </a:blip>
          <a:srcRect t="8948" r="63970" b="9851"/>
          <a:stretch/>
        </p:blipFill>
        <p:spPr>
          <a:xfrm>
            <a:off x="7119836" y="4398458"/>
            <a:ext cx="574216" cy="727132"/>
          </a:xfrm>
          <a:prstGeom prst="rect">
            <a:avLst/>
          </a:prstGeom>
        </p:spPr>
      </p:pic>
      <p:sp>
        <p:nvSpPr>
          <p:cNvPr id="41" name="Right Arrow 40"/>
          <p:cNvSpPr/>
          <p:nvPr/>
        </p:nvSpPr>
        <p:spPr>
          <a:xfrm>
            <a:off x="8167550" y="3900249"/>
            <a:ext cx="271191" cy="18811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TextBox 41"/>
          <p:cNvSpPr txBox="1"/>
          <p:nvPr/>
        </p:nvSpPr>
        <p:spPr>
          <a:xfrm>
            <a:off x="8400386" y="2326499"/>
            <a:ext cx="1153896" cy="1815882"/>
          </a:xfrm>
          <a:prstGeom prst="rect">
            <a:avLst/>
          </a:prstGeom>
          <a:noFill/>
          <a:ln>
            <a:solidFill>
              <a:srgbClr val="FFC000"/>
            </a:solidFill>
          </a:ln>
        </p:spPr>
        <p:txBody>
          <a:bodyPr wrap="square" rtlCol="0">
            <a:spAutoFit/>
          </a:bodyPr>
          <a:lstStyle/>
          <a:p>
            <a:r>
              <a:rPr lang="en-US" sz="1400" dirty="0" smtClean="0">
                <a:latin typeface="Arial Narrow" panose="020B0606020202030204" pitchFamily="34" charset="0"/>
              </a:rPr>
              <a:t>Delegated legislation by PMK </a:t>
            </a:r>
            <a:r>
              <a:rPr lang="en-ID" sz="1400" dirty="0" smtClean="0">
                <a:latin typeface="Arial Narrow" panose="020B0606020202030204" pitchFamily="34" charset="0"/>
              </a:rPr>
              <a:t>is conditional contradictory </a:t>
            </a:r>
            <a:r>
              <a:rPr lang="en-ID" sz="1400" dirty="0">
                <a:latin typeface="Arial Narrow" panose="020B0606020202030204" pitchFamily="34" charset="0"/>
              </a:rPr>
              <a:t>to </a:t>
            </a:r>
            <a:r>
              <a:rPr lang="en-ID" sz="1400" dirty="0" smtClean="0">
                <a:latin typeface="Arial Narrow" panose="020B0606020202030204" pitchFamily="34" charset="0"/>
              </a:rPr>
              <a:t>UUD1945; has </a:t>
            </a:r>
            <a:r>
              <a:rPr lang="en-ID" sz="1400" dirty="0">
                <a:latin typeface="Arial Narrow" panose="020B0606020202030204" pitchFamily="34" charset="0"/>
              </a:rPr>
              <a:t>no binding legal </a:t>
            </a:r>
            <a:r>
              <a:rPr lang="en-ID" sz="1400" dirty="0" smtClean="0">
                <a:latin typeface="Arial Narrow" panose="020B0606020202030204" pitchFamily="34" charset="0"/>
              </a:rPr>
              <a:t>force</a:t>
            </a:r>
            <a:endParaRPr lang="en-US" sz="1400" dirty="0">
              <a:latin typeface="Arial Narrow" panose="020B0606020202030204" pitchFamily="34" charset="0"/>
            </a:endParaRPr>
          </a:p>
        </p:txBody>
      </p:sp>
      <p:pic>
        <p:nvPicPr>
          <p:cNvPr id="43" name="Picture 42"/>
          <p:cNvPicPr>
            <a:picLocks noChangeAspect="1"/>
          </p:cNvPicPr>
          <p:nvPr/>
        </p:nvPicPr>
        <p:blipFill rotWithShape="1">
          <a:blip r:embed="rId6"/>
          <a:srcRect l="19480" r="20338"/>
          <a:stretch/>
        </p:blipFill>
        <p:spPr>
          <a:xfrm>
            <a:off x="9735266" y="2730822"/>
            <a:ext cx="666306" cy="1102223"/>
          </a:xfrm>
          <a:prstGeom prst="rect">
            <a:avLst/>
          </a:prstGeom>
        </p:spPr>
      </p:pic>
      <p:pic>
        <p:nvPicPr>
          <p:cNvPr id="44" name="Picture 43"/>
          <p:cNvPicPr>
            <a:picLocks noChangeAspect="1"/>
          </p:cNvPicPr>
          <p:nvPr/>
        </p:nvPicPr>
        <p:blipFill>
          <a:blip r:embed="rId7"/>
          <a:stretch>
            <a:fillRect/>
          </a:stretch>
        </p:blipFill>
        <p:spPr>
          <a:xfrm>
            <a:off x="9274513" y="3870552"/>
            <a:ext cx="324003" cy="220911"/>
          </a:xfrm>
          <a:prstGeom prst="rect">
            <a:avLst/>
          </a:prstGeom>
        </p:spPr>
      </p:pic>
      <p:sp>
        <p:nvSpPr>
          <p:cNvPr id="45" name="TextBox 44"/>
          <p:cNvSpPr txBox="1"/>
          <p:nvPr/>
        </p:nvSpPr>
        <p:spPr>
          <a:xfrm>
            <a:off x="9677652" y="3841534"/>
            <a:ext cx="949898" cy="738664"/>
          </a:xfrm>
          <a:prstGeom prst="rect">
            <a:avLst/>
          </a:prstGeom>
          <a:solidFill>
            <a:schemeClr val="accent3">
              <a:lumMod val="60000"/>
              <a:lumOff val="40000"/>
            </a:schemeClr>
          </a:solidFill>
        </p:spPr>
        <p:txBody>
          <a:bodyPr wrap="square" rtlCol="0">
            <a:spAutoFit/>
          </a:bodyPr>
          <a:lstStyle/>
          <a:p>
            <a:pPr algn="ctr"/>
            <a:r>
              <a:rPr lang="en-US" sz="1400" b="1" dirty="0" smtClean="0">
                <a:latin typeface="Arial Narrow" panose="020B0606020202030204" pitchFamily="34" charset="0"/>
              </a:rPr>
              <a:t>Bill of Tax Consultant Law </a:t>
            </a:r>
            <a:endParaRPr lang="en-US" sz="1400" b="1" dirty="0">
              <a:latin typeface="Arial Narrow" panose="020B0606020202030204" pitchFamily="34" charset="0"/>
            </a:endParaRPr>
          </a:p>
        </p:txBody>
      </p:sp>
      <p:sp>
        <p:nvSpPr>
          <p:cNvPr id="46" name="TextBox 45"/>
          <p:cNvSpPr txBox="1"/>
          <p:nvPr/>
        </p:nvSpPr>
        <p:spPr>
          <a:xfrm>
            <a:off x="9612635" y="4587574"/>
            <a:ext cx="979340" cy="276999"/>
          </a:xfrm>
          <a:prstGeom prst="rect">
            <a:avLst/>
          </a:prstGeom>
          <a:noFill/>
        </p:spPr>
        <p:txBody>
          <a:bodyPr wrap="square" rtlCol="0">
            <a:spAutoFit/>
          </a:bodyPr>
          <a:lstStyle/>
          <a:p>
            <a:pPr algn="ctr"/>
            <a:r>
              <a:rPr lang="en-US" sz="1200" b="1" dirty="0">
                <a:latin typeface="Arial Narrow" panose="020B0606020202030204" pitchFamily="34" charset="0"/>
              </a:rPr>
              <a:t>July 26, 2018</a:t>
            </a:r>
          </a:p>
        </p:txBody>
      </p:sp>
      <p:sp>
        <p:nvSpPr>
          <p:cNvPr id="47" name="TextBox 46"/>
          <p:cNvSpPr txBox="1"/>
          <p:nvPr/>
        </p:nvSpPr>
        <p:spPr>
          <a:xfrm>
            <a:off x="8492849" y="4859425"/>
            <a:ext cx="2446186" cy="1600438"/>
          </a:xfrm>
          <a:prstGeom prst="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path path="circle">
              <a:fillToRect l="100000" b="100000"/>
            </a:path>
            <a:tileRect t="-100000" r="-100000"/>
          </a:gradFill>
        </p:spPr>
        <p:txBody>
          <a:bodyPr wrap="square" rtlCol="0">
            <a:spAutoFit/>
          </a:bodyPr>
          <a:lstStyle/>
          <a:p>
            <a:r>
              <a:rPr lang="en-US" sz="1400" b="1" dirty="0" smtClean="0">
                <a:latin typeface="Arial Narrow" panose="020B0606020202030204" pitchFamily="34" charset="0"/>
              </a:rPr>
              <a:t>Problems:</a:t>
            </a:r>
            <a:r>
              <a:rPr lang="en-US" sz="1400" dirty="0" smtClean="0">
                <a:latin typeface="Arial Narrow" panose="020B0606020202030204" pitchFamily="34" charset="0"/>
              </a:rPr>
              <a:t>:</a:t>
            </a:r>
          </a:p>
          <a:p>
            <a:pPr marL="115888" indent="-115888">
              <a:buAutoNum type="arabicPeriod"/>
            </a:pPr>
            <a:r>
              <a:rPr lang="en-US" sz="1400" dirty="0" smtClean="0">
                <a:latin typeface="Arial Narrow" panose="020B0606020202030204" pitchFamily="34" charset="0"/>
              </a:rPr>
              <a:t>Fulfillment of Art. 10 (1) UUD</a:t>
            </a:r>
          </a:p>
          <a:p>
            <a:pPr marL="115888" indent="-115888">
              <a:buAutoNum type="arabicPeriod"/>
            </a:pPr>
            <a:r>
              <a:rPr lang="en-US" sz="1400" dirty="0" smtClean="0">
                <a:latin typeface="Arial Narrow" panose="020B0606020202030204" pitchFamily="34" charset="0"/>
              </a:rPr>
              <a:t>Amendment of Prevailing Law of KUP</a:t>
            </a:r>
          </a:p>
          <a:p>
            <a:pPr marL="115888" indent="-115888">
              <a:buAutoNum type="arabicPeriod"/>
            </a:pPr>
            <a:r>
              <a:rPr lang="en-US" sz="1400" dirty="0" smtClean="0">
                <a:latin typeface="Arial Narrow" panose="020B0606020202030204" pitchFamily="34" charset="0"/>
              </a:rPr>
              <a:t>Revise the Consideration of the Bill</a:t>
            </a:r>
          </a:p>
          <a:p>
            <a:pPr marL="115888" indent="-115888">
              <a:buAutoNum type="arabicPeriod"/>
            </a:pPr>
            <a:r>
              <a:rPr lang="en-US" sz="1400" dirty="0" smtClean="0">
                <a:latin typeface="Arial Narrow" panose="020B0606020202030204" pitchFamily="34" charset="0"/>
              </a:rPr>
              <a:t>Include Substantive matters</a:t>
            </a:r>
            <a:endParaRPr lang="en-US" sz="1400" dirty="0">
              <a:latin typeface="Arial Narrow" panose="020B0606020202030204" pitchFamily="34" charset="0"/>
            </a:endParaRPr>
          </a:p>
        </p:txBody>
      </p:sp>
      <p:sp>
        <p:nvSpPr>
          <p:cNvPr id="48" name="Bent-Up Arrow 47"/>
          <p:cNvSpPr/>
          <p:nvPr/>
        </p:nvSpPr>
        <p:spPr>
          <a:xfrm flipV="1">
            <a:off x="10688749" y="3973513"/>
            <a:ext cx="130048" cy="784901"/>
          </a:xfrm>
          <a:prstGeom prst="bentUpArrow">
            <a:avLst>
              <a:gd name="adj1" fmla="val 25000"/>
              <a:gd name="adj2" fmla="val 25000"/>
              <a:gd name="adj3" fmla="val 17456"/>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Down Arrow 48"/>
          <p:cNvSpPr/>
          <p:nvPr/>
        </p:nvSpPr>
        <p:spPr>
          <a:xfrm>
            <a:off x="5457575" y="4302981"/>
            <a:ext cx="182631" cy="223711"/>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p:cNvSpPr txBox="1"/>
          <p:nvPr/>
        </p:nvSpPr>
        <p:spPr>
          <a:xfrm>
            <a:off x="6603819" y="5201094"/>
            <a:ext cx="1529241" cy="1200329"/>
          </a:xfrm>
          <a:prstGeom prst="rect">
            <a:avLst/>
          </a:prstGeom>
          <a:noFill/>
        </p:spPr>
        <p:txBody>
          <a:bodyPr wrap="square" rtlCol="0">
            <a:spAutoFit/>
          </a:bodyPr>
          <a:lstStyle/>
          <a:p>
            <a:r>
              <a:rPr lang="en-US" sz="1200" b="1" dirty="0" smtClean="0"/>
              <a:t>Art. </a:t>
            </a:r>
            <a:r>
              <a:rPr lang="id-ID" sz="1200" b="1" dirty="0" smtClean="0"/>
              <a:t>32 </a:t>
            </a:r>
            <a:r>
              <a:rPr lang="id-ID" sz="1200" b="1" dirty="0"/>
              <a:t>ayat (3a) UU KUP </a:t>
            </a:r>
            <a:r>
              <a:rPr lang="en-US" sz="1200" b="1" dirty="0" smtClean="0"/>
              <a:t>vs Art.</a:t>
            </a:r>
            <a:r>
              <a:rPr lang="id-ID" sz="1200" b="1" dirty="0" smtClean="0"/>
              <a:t>27 (</a:t>
            </a:r>
            <a:r>
              <a:rPr lang="id-ID" sz="1200" b="1" dirty="0"/>
              <a:t>1), </a:t>
            </a:r>
            <a:r>
              <a:rPr lang="en-US" sz="1200" b="1" dirty="0" smtClean="0"/>
              <a:t>Art. </a:t>
            </a:r>
            <a:r>
              <a:rPr lang="id-ID" sz="1200" b="1" dirty="0" smtClean="0"/>
              <a:t>27  </a:t>
            </a:r>
            <a:r>
              <a:rPr lang="id-ID" sz="1200" b="1" dirty="0"/>
              <a:t>(2), </a:t>
            </a:r>
            <a:r>
              <a:rPr lang="en-US" sz="1200" b="1" dirty="0" smtClean="0"/>
              <a:t>Art </a:t>
            </a:r>
            <a:r>
              <a:rPr lang="id-ID" sz="1200" b="1" dirty="0" smtClean="0"/>
              <a:t>28D (</a:t>
            </a:r>
            <a:r>
              <a:rPr lang="id-ID" sz="1200" b="1" dirty="0"/>
              <a:t>2), </a:t>
            </a:r>
            <a:r>
              <a:rPr lang="en-US" sz="1200" b="1" dirty="0" smtClean="0"/>
              <a:t>&amp; Art </a:t>
            </a:r>
            <a:r>
              <a:rPr lang="id-ID" sz="1200" b="1" dirty="0" smtClean="0"/>
              <a:t>28D (</a:t>
            </a:r>
            <a:r>
              <a:rPr lang="id-ID" sz="1200" b="1" dirty="0"/>
              <a:t>1) UUD 1945</a:t>
            </a:r>
            <a:endParaRPr lang="en-US" sz="1200" b="1" dirty="0"/>
          </a:p>
        </p:txBody>
      </p:sp>
      <p:sp>
        <p:nvSpPr>
          <p:cNvPr id="51" name="TextBox 50"/>
          <p:cNvSpPr txBox="1"/>
          <p:nvPr/>
        </p:nvSpPr>
        <p:spPr>
          <a:xfrm>
            <a:off x="3049339" y="3152248"/>
            <a:ext cx="1501866" cy="276999"/>
          </a:xfrm>
          <a:prstGeom prst="rect">
            <a:avLst/>
          </a:prstGeom>
          <a:solidFill>
            <a:schemeClr val="accent5">
              <a:lumMod val="20000"/>
              <a:lumOff val="80000"/>
            </a:schemeClr>
          </a:solidFill>
        </p:spPr>
        <p:txBody>
          <a:bodyPr wrap="square" rtlCol="0">
            <a:spAutoFit/>
          </a:bodyPr>
          <a:lstStyle/>
          <a:p>
            <a:r>
              <a:rPr lang="en-US" sz="1200" b="1" dirty="0" smtClean="0"/>
              <a:t>Law 16/2011</a:t>
            </a:r>
            <a:endParaRPr lang="en-US" sz="1200" b="1" dirty="0"/>
          </a:p>
        </p:txBody>
      </p:sp>
    </p:spTree>
    <p:extLst>
      <p:ext uri="{BB962C8B-B14F-4D97-AF65-F5344CB8AC3E}">
        <p14:creationId xmlns:p14="http://schemas.microsoft.com/office/powerpoint/2010/main" val="1003318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61872" y="442761"/>
            <a:ext cx="6698221" cy="1299411"/>
          </a:xfrm>
          <a:solidFill>
            <a:schemeClr val="accent2">
              <a:lumMod val="40000"/>
              <a:lumOff val="60000"/>
            </a:schemeClr>
          </a:solidFill>
        </p:spPr>
        <p:txBody>
          <a:bodyPr>
            <a:noAutofit/>
          </a:bodyPr>
          <a:lstStyle/>
          <a:p>
            <a:r>
              <a:rPr lang="en-US" sz="2800" b="1" dirty="0" smtClean="0"/>
              <a:t/>
            </a:r>
            <a:br>
              <a:rPr lang="en-US" sz="2800" b="1" dirty="0" smtClean="0"/>
            </a:br>
            <a:r>
              <a:rPr lang="en-US" sz="2800" b="1" dirty="0" smtClean="0"/>
              <a:t>The Dilemma </a:t>
            </a:r>
            <a:r>
              <a:rPr lang="en-US" sz="2800" b="1" dirty="0"/>
              <a:t>o</a:t>
            </a:r>
            <a:r>
              <a:rPr lang="en-US" sz="2800" b="1" dirty="0" smtClean="0"/>
              <a:t>f Setting of</a:t>
            </a:r>
            <a:br>
              <a:rPr lang="en-US" sz="2800" b="1" dirty="0" smtClean="0"/>
            </a:br>
            <a:r>
              <a:rPr lang="en-US" sz="2800" b="1" dirty="0" smtClean="0"/>
              <a:t>a Tax Consultant in the Indonesian Current Legal System</a:t>
            </a:r>
            <a:endParaRPr lang="en-US" sz="2800" b="1" dirty="0"/>
          </a:p>
        </p:txBody>
      </p:sp>
      <p:sp>
        <p:nvSpPr>
          <p:cNvPr id="3" name="Content Placeholder 2"/>
          <p:cNvSpPr>
            <a:spLocks noGrp="1"/>
          </p:cNvSpPr>
          <p:nvPr>
            <p:ph idx="1"/>
          </p:nvPr>
        </p:nvSpPr>
        <p:spPr>
          <a:xfrm>
            <a:off x="1261871" y="1982805"/>
            <a:ext cx="9066035" cy="1501540"/>
          </a:xfrm>
          <a:solidFill>
            <a:schemeClr val="bg2"/>
          </a:solidFill>
        </p:spPr>
        <p:txBody>
          <a:bodyPr>
            <a:noAutofit/>
          </a:bodyPr>
          <a:lstStyle/>
          <a:p>
            <a:pPr marL="0" indent="0">
              <a:buNone/>
            </a:pPr>
            <a:r>
              <a:rPr lang="en-US" sz="2000" b="1" dirty="0"/>
              <a:t>Article 23A of the 1945 Constitution </a:t>
            </a:r>
            <a:r>
              <a:rPr lang="en-US" sz="2000" dirty="0" smtClean="0"/>
              <a:t>requires </a:t>
            </a:r>
            <a:r>
              <a:rPr lang="en-US" sz="2000" dirty="0"/>
              <a:t>regulating of any kind of </a:t>
            </a:r>
            <a:r>
              <a:rPr lang="en-US" sz="2000" b="1" dirty="0"/>
              <a:t>tax imposition in law </a:t>
            </a:r>
            <a:r>
              <a:rPr lang="en-US" sz="2000" dirty="0"/>
              <a:t>is to ensure equal position between the government and the governed before the law and to ensure legal protection of taxpayers from abuse of power by the </a:t>
            </a:r>
            <a:r>
              <a:rPr lang="en-US" sz="2000" dirty="0" smtClean="0"/>
              <a:t>government (state robbery)</a:t>
            </a:r>
            <a:endParaRPr lang="en-US" sz="2000" dirty="0"/>
          </a:p>
        </p:txBody>
      </p:sp>
      <p:sp>
        <p:nvSpPr>
          <p:cNvPr id="4" name="TextBox 3"/>
          <p:cNvSpPr txBox="1"/>
          <p:nvPr/>
        </p:nvSpPr>
        <p:spPr>
          <a:xfrm>
            <a:off x="1261871" y="3599851"/>
            <a:ext cx="9066035" cy="1015663"/>
          </a:xfrm>
          <a:prstGeom prst="rect">
            <a:avLst/>
          </a:prstGeom>
          <a:solidFill>
            <a:schemeClr val="accent5">
              <a:lumMod val="20000"/>
              <a:lumOff val="80000"/>
            </a:schemeClr>
          </a:solidFill>
        </p:spPr>
        <p:txBody>
          <a:bodyPr wrap="square" rtlCol="0">
            <a:spAutoFit/>
          </a:bodyPr>
          <a:lstStyle/>
          <a:p>
            <a:r>
              <a:rPr lang="en-US" sz="2000" b="1" dirty="0"/>
              <a:t>Article 32 paragraph (3) of </a:t>
            </a:r>
            <a:r>
              <a:rPr lang="en-US" sz="2000" b="1" dirty="0" smtClean="0"/>
              <a:t>the Law No. 28/2007 (UU KUP) </a:t>
            </a:r>
            <a:r>
              <a:rPr lang="en-US" sz="2000" dirty="0"/>
              <a:t>regulates: "An individual or entity may appoint </a:t>
            </a:r>
            <a:r>
              <a:rPr lang="en-US" sz="2000" dirty="0" smtClean="0"/>
              <a:t>an attorney </a:t>
            </a:r>
            <a:r>
              <a:rPr lang="en-US" sz="2000" dirty="0"/>
              <a:t>with a </a:t>
            </a:r>
            <a:r>
              <a:rPr lang="en-US" sz="2000" dirty="0" smtClean="0"/>
              <a:t>power of attorney to </a:t>
            </a:r>
            <a:r>
              <a:rPr lang="en-US" sz="2000" dirty="0"/>
              <a:t>exercise rights and fulfill obligations in accordance with tax legislation." </a:t>
            </a:r>
            <a:endParaRPr lang="en-US" sz="2000" dirty="0"/>
          </a:p>
        </p:txBody>
      </p:sp>
      <p:sp>
        <p:nvSpPr>
          <p:cNvPr id="5" name="TextBox 4"/>
          <p:cNvSpPr txBox="1"/>
          <p:nvPr/>
        </p:nvSpPr>
        <p:spPr>
          <a:xfrm>
            <a:off x="1261871" y="4750271"/>
            <a:ext cx="9066035" cy="1323439"/>
          </a:xfrm>
          <a:prstGeom prst="rect">
            <a:avLst/>
          </a:prstGeom>
          <a:solidFill>
            <a:schemeClr val="accent4">
              <a:lumMod val="20000"/>
              <a:lumOff val="80000"/>
            </a:schemeClr>
          </a:solidFill>
        </p:spPr>
        <p:txBody>
          <a:bodyPr wrap="square" rtlCol="0">
            <a:spAutoFit/>
          </a:bodyPr>
          <a:lstStyle/>
          <a:p>
            <a:r>
              <a:rPr lang="en-ID" sz="2000" b="1" dirty="0"/>
              <a:t>Article 49 paragraph (2) of the Government Regulation Number 74 of 2011 </a:t>
            </a:r>
            <a:r>
              <a:rPr lang="en-ID" sz="2000" dirty="0"/>
              <a:t>concerning Procedures for the Implementation of Rights and </a:t>
            </a:r>
            <a:r>
              <a:rPr lang="en-ID" sz="2000" dirty="0" smtClean="0"/>
              <a:t>Fulfilment </a:t>
            </a:r>
            <a:r>
              <a:rPr lang="en-ID" sz="2000" dirty="0"/>
              <a:t>of Tax Obligations further confirm that what is meant by a power of attorney includes </a:t>
            </a:r>
            <a:r>
              <a:rPr lang="en-ID" sz="2000" b="1" dirty="0"/>
              <a:t>a tax consultant </a:t>
            </a:r>
            <a:r>
              <a:rPr lang="en-ID" sz="2000" dirty="0"/>
              <a:t>and </a:t>
            </a:r>
            <a:r>
              <a:rPr lang="en-ID" sz="2000" b="1" dirty="0" smtClean="0"/>
              <a:t>non a </a:t>
            </a:r>
            <a:r>
              <a:rPr lang="en-ID" sz="2000" b="1" dirty="0"/>
              <a:t>tax consultant</a:t>
            </a:r>
            <a:r>
              <a:rPr lang="en-ID" sz="2000" dirty="0"/>
              <a:t>.</a:t>
            </a:r>
            <a:endParaRPr lang="en-US" sz="2000" dirty="0"/>
          </a:p>
        </p:txBody>
      </p:sp>
    </p:spTree>
    <p:extLst>
      <p:ext uri="{BB962C8B-B14F-4D97-AF65-F5344CB8AC3E}">
        <p14:creationId xmlns:p14="http://schemas.microsoft.com/office/powerpoint/2010/main" val="10697707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164657" y="846267"/>
            <a:ext cx="9009246" cy="1569660"/>
          </a:xfrm>
          <a:prstGeom prst="rect">
            <a:avLst/>
          </a:prstGeom>
          <a:solidFill>
            <a:schemeClr val="accent6">
              <a:lumMod val="20000"/>
              <a:lumOff val="80000"/>
            </a:schemeClr>
          </a:solidFill>
        </p:spPr>
        <p:txBody>
          <a:bodyPr wrap="square" rtlCol="0">
            <a:spAutoFit/>
          </a:bodyPr>
          <a:lstStyle/>
          <a:p>
            <a:r>
              <a:rPr lang="en-ID" sz="2400" dirty="0"/>
              <a:t>T</a:t>
            </a:r>
            <a:r>
              <a:rPr lang="en-ID" sz="2400" dirty="0" smtClean="0"/>
              <a:t>he </a:t>
            </a:r>
            <a:r>
              <a:rPr lang="en-ID" sz="2400" dirty="0"/>
              <a:t>Minister of Finance is delegated to regulate further on requirements, and implementation of the rights and obligations of </a:t>
            </a:r>
            <a:r>
              <a:rPr lang="en-ID" sz="2400" dirty="0" smtClean="0"/>
              <a:t>attorney in </a:t>
            </a:r>
            <a:r>
              <a:rPr lang="en-ID" sz="2400" dirty="0"/>
              <a:t>a Minister of Finance Regulation</a:t>
            </a:r>
            <a:r>
              <a:rPr lang="en-ID" sz="2400" dirty="0" smtClean="0"/>
              <a:t>. (Art. 32 (3a) of UU KUP.</a:t>
            </a:r>
            <a:endParaRPr lang="en-US" sz="2400" dirty="0"/>
          </a:p>
        </p:txBody>
      </p:sp>
      <p:sp>
        <p:nvSpPr>
          <p:cNvPr id="5" name="TextBox 4"/>
          <p:cNvSpPr txBox="1"/>
          <p:nvPr/>
        </p:nvSpPr>
        <p:spPr>
          <a:xfrm>
            <a:off x="1164657" y="2415927"/>
            <a:ext cx="9009246" cy="1200329"/>
          </a:xfrm>
          <a:prstGeom prst="rect">
            <a:avLst/>
          </a:prstGeom>
          <a:noFill/>
        </p:spPr>
        <p:txBody>
          <a:bodyPr wrap="square" rtlCol="0">
            <a:spAutoFit/>
          </a:bodyPr>
          <a:lstStyle/>
          <a:p>
            <a:pPr marL="285750" indent="-285750">
              <a:buFont typeface="Wingdings" panose="05000000000000000000" pitchFamily="2" charset="2"/>
              <a:buChar char="q"/>
            </a:pPr>
            <a:r>
              <a:rPr lang="en-US" sz="2400" dirty="0" smtClean="0">
                <a:latin typeface="Arial Narrow" panose="020B0606020202030204" pitchFamily="34" charset="0"/>
              </a:rPr>
              <a:t>The Minister issued </a:t>
            </a:r>
            <a:r>
              <a:rPr lang="en-US" sz="2400" dirty="0" smtClean="0">
                <a:latin typeface="Arial Narrow" panose="020B0606020202030204" pitchFamily="34" charset="0"/>
                <a:sym typeface="Wingdings" panose="05000000000000000000" pitchFamily="2" charset="2"/>
              </a:rPr>
              <a:t> </a:t>
            </a:r>
            <a:r>
              <a:rPr lang="en-US" sz="2400" dirty="0" smtClean="0">
                <a:latin typeface="Arial Narrow" panose="020B0606020202030204" pitchFamily="34" charset="0"/>
              </a:rPr>
              <a:t>PMK </a:t>
            </a:r>
            <a:r>
              <a:rPr lang="en-US" sz="2400" dirty="0">
                <a:latin typeface="Arial Narrow" panose="020B0606020202030204" pitchFamily="34" charset="0"/>
              </a:rPr>
              <a:t>22/PMK.03/ 2008 </a:t>
            </a:r>
            <a:r>
              <a:rPr lang="en-US" sz="2400" dirty="0">
                <a:latin typeface="Arial Narrow" panose="020B0606020202030204" pitchFamily="34" charset="0"/>
                <a:sym typeface="Wingdings" panose="05000000000000000000" pitchFamily="2" charset="2"/>
              </a:rPr>
              <a:t> PMK </a:t>
            </a:r>
            <a:r>
              <a:rPr lang="en-US" sz="2400" dirty="0" smtClean="0">
                <a:latin typeface="Arial Narrow" panose="020B0606020202030204" pitchFamily="34" charset="0"/>
                <a:sym typeface="Wingdings" panose="05000000000000000000" pitchFamily="2" charset="2"/>
              </a:rPr>
              <a:t>229/PMK.03/2014: </a:t>
            </a:r>
            <a:r>
              <a:rPr lang="en-US" sz="2400" dirty="0">
                <a:latin typeface="Arial Narrow" panose="020B0606020202030204" pitchFamily="34" charset="0"/>
              </a:rPr>
              <a:t>An attorney </a:t>
            </a:r>
            <a:r>
              <a:rPr lang="en-US" sz="2400" dirty="0" err="1" smtClean="0">
                <a:latin typeface="Arial Narrow" panose="020B0606020202030204" pitchFamily="34" charset="0"/>
              </a:rPr>
              <a:t>includes:</a:t>
            </a:r>
            <a:r>
              <a:rPr lang="en-US" sz="2400" b="1" dirty="0" err="1" smtClean="0">
                <a:latin typeface="Arial Narrow" panose="020B0606020202030204" pitchFamily="34" charset="0"/>
              </a:rPr>
              <a:t>Tax</a:t>
            </a:r>
            <a:r>
              <a:rPr lang="en-US" sz="2400" b="1" dirty="0" smtClean="0">
                <a:latin typeface="Arial Narrow" panose="020B0606020202030204" pitchFamily="34" charset="0"/>
              </a:rPr>
              <a:t> </a:t>
            </a:r>
            <a:r>
              <a:rPr lang="en-US" sz="2400" b="1" dirty="0">
                <a:latin typeface="Arial Narrow" panose="020B0606020202030204" pitchFamily="34" charset="0"/>
              </a:rPr>
              <a:t>Consultant; </a:t>
            </a:r>
            <a:r>
              <a:rPr lang="en-US" sz="2400" b="1" dirty="0" smtClean="0">
                <a:latin typeface="Arial Narrow" panose="020B0606020202030204" pitchFamily="34" charset="0"/>
              </a:rPr>
              <a:t>(b) Taxpayer </a:t>
            </a:r>
            <a:r>
              <a:rPr lang="en-US" sz="2400" b="1" dirty="0">
                <a:latin typeface="Arial Narrow" panose="020B0606020202030204" pitchFamily="34" charset="0"/>
              </a:rPr>
              <a:t>employee</a:t>
            </a:r>
          </a:p>
          <a:p>
            <a:pPr marL="285750" indent="-285750">
              <a:buFont typeface="Wingdings" panose="05000000000000000000" pitchFamily="2" charset="2"/>
              <a:buChar char="q"/>
            </a:pPr>
            <a:r>
              <a:rPr lang="en-US" sz="2400" dirty="0" smtClean="0">
                <a:latin typeface="Arial Narrow" panose="020B0606020202030204" pitchFamily="34" charset="0"/>
                <a:sym typeface="Wingdings" panose="05000000000000000000" pitchFamily="2" charset="2"/>
              </a:rPr>
              <a:t>The Minister has also issued </a:t>
            </a:r>
            <a:r>
              <a:rPr lang="en-ID" sz="2400" b="1" dirty="0">
                <a:latin typeface="Arial Narrow" panose="020B0606020202030204" pitchFamily="34" charset="0"/>
              </a:rPr>
              <a:t>111/PMK.03 /2014 </a:t>
            </a:r>
            <a:r>
              <a:rPr lang="en-ID" sz="2400" dirty="0">
                <a:latin typeface="Arial Narrow" panose="020B0606020202030204" pitchFamily="34" charset="0"/>
              </a:rPr>
              <a:t>concerning Tax Consultant.</a:t>
            </a:r>
            <a:r>
              <a:rPr lang="en-ID" sz="2400" baseline="30000" dirty="0">
                <a:latin typeface="Arial Narrow" panose="020B0606020202030204" pitchFamily="34" charset="0"/>
              </a:rPr>
              <a:t> </a:t>
            </a:r>
            <a:endParaRPr lang="en-US" sz="2400" dirty="0">
              <a:latin typeface="Arial Narrow" panose="020B0606020202030204" pitchFamily="34" charset="0"/>
            </a:endParaRPr>
          </a:p>
        </p:txBody>
      </p:sp>
      <p:sp>
        <p:nvSpPr>
          <p:cNvPr id="9" name="TextBox 8"/>
          <p:cNvSpPr txBox="1"/>
          <p:nvPr/>
        </p:nvSpPr>
        <p:spPr>
          <a:xfrm>
            <a:off x="1246850" y="3780890"/>
            <a:ext cx="8927053" cy="2585323"/>
          </a:xfrm>
          <a:prstGeom prst="rect">
            <a:avLst/>
          </a:prstGeom>
          <a:solidFill>
            <a:schemeClr val="accent4">
              <a:lumMod val="40000"/>
              <a:lumOff val="60000"/>
            </a:schemeClr>
          </a:solidFill>
        </p:spPr>
        <p:txBody>
          <a:bodyPr wrap="square" rtlCol="0">
            <a:spAutoFit/>
          </a:bodyPr>
          <a:lstStyle/>
          <a:p>
            <a:r>
              <a:rPr lang="en-US" b="1" dirty="0" smtClean="0">
                <a:latin typeface="Arial Narrow" panose="020B0606020202030204" pitchFamily="34" charset="0"/>
              </a:rPr>
              <a:t>Requirements as Tax Consultant in 111/PMK.03/2014: </a:t>
            </a:r>
          </a:p>
          <a:p>
            <a:pPr marL="225425" indent="-225425"/>
            <a:r>
              <a:rPr lang="en-US" dirty="0" smtClean="0">
                <a:latin typeface="Arial Narrow" panose="020B0606020202030204" pitchFamily="34" charset="0"/>
              </a:rPr>
              <a:t>a</a:t>
            </a:r>
            <a:r>
              <a:rPr lang="en-US" dirty="0">
                <a:latin typeface="Arial Narrow" panose="020B0606020202030204" pitchFamily="34" charset="0"/>
              </a:rPr>
              <a:t>) has a </a:t>
            </a:r>
            <a:r>
              <a:rPr lang="en-US" b="1" dirty="0">
                <a:latin typeface="Arial Narrow" panose="020B0606020202030204" pitchFamily="34" charset="0"/>
              </a:rPr>
              <a:t>Tax Consultant Practice License;</a:t>
            </a:r>
          </a:p>
          <a:p>
            <a:pPr marL="225425" indent="-225425"/>
            <a:r>
              <a:rPr lang="en-US" dirty="0">
                <a:latin typeface="Arial Narrow" panose="020B0606020202030204" pitchFamily="34" charset="0"/>
              </a:rPr>
              <a:t>b) passed the </a:t>
            </a:r>
            <a:r>
              <a:rPr lang="en-US" b="1" dirty="0">
                <a:latin typeface="Arial Narrow" panose="020B0606020202030204" pitchFamily="34" charset="0"/>
              </a:rPr>
              <a:t>Tax Consultant Certification Exam;</a:t>
            </a:r>
          </a:p>
          <a:p>
            <a:pPr marL="225425" indent="-225425"/>
            <a:r>
              <a:rPr lang="en-US" dirty="0">
                <a:latin typeface="Arial Narrow" panose="020B0606020202030204" pitchFamily="34" charset="0"/>
              </a:rPr>
              <a:t>c) Carry out tasks in accordance with the level of Tax Consultant Certification owned;</a:t>
            </a:r>
          </a:p>
          <a:p>
            <a:pPr marL="225425" indent="-225425"/>
            <a:r>
              <a:rPr lang="en-US" dirty="0">
                <a:latin typeface="Arial Narrow" panose="020B0606020202030204" pitchFamily="34" charset="0"/>
              </a:rPr>
              <a:t>d) become a </a:t>
            </a:r>
            <a:r>
              <a:rPr lang="en-US" b="1" dirty="0">
                <a:latin typeface="Arial Narrow" panose="020B0606020202030204" pitchFamily="34" charset="0"/>
              </a:rPr>
              <a:t>member of one of the Tax Consultant Associations </a:t>
            </a:r>
            <a:r>
              <a:rPr lang="en-US" dirty="0">
                <a:latin typeface="Arial Narrow" panose="020B0606020202030204" pitchFamily="34" charset="0"/>
              </a:rPr>
              <a:t>registered with the Directorate General of Taxes;</a:t>
            </a:r>
          </a:p>
          <a:p>
            <a:pPr marL="225425" indent="-225425"/>
            <a:r>
              <a:rPr lang="en-US" dirty="0">
                <a:latin typeface="Arial Narrow" panose="020B0606020202030204" pitchFamily="34" charset="0"/>
              </a:rPr>
              <a:t>e) Implementing </a:t>
            </a:r>
            <a:r>
              <a:rPr lang="en-US" b="1" dirty="0">
                <a:latin typeface="Arial Narrow" panose="020B0606020202030204" pitchFamily="34" charset="0"/>
              </a:rPr>
              <a:t>Rights and Obligations as a Tax Consultant</a:t>
            </a:r>
            <a:r>
              <a:rPr lang="en-US" dirty="0">
                <a:latin typeface="Arial Narrow" panose="020B0606020202030204" pitchFamily="34" charset="0"/>
              </a:rPr>
              <a:t>;</a:t>
            </a:r>
          </a:p>
          <a:p>
            <a:pPr marL="225425" indent="-225425"/>
            <a:r>
              <a:rPr lang="en-US" dirty="0">
                <a:latin typeface="Arial Narrow" panose="020B0606020202030204" pitchFamily="34" charset="0"/>
              </a:rPr>
              <a:t>f) </a:t>
            </a:r>
            <a:r>
              <a:rPr lang="en-US" b="1" dirty="0">
                <a:latin typeface="Arial Narrow" panose="020B0606020202030204" pitchFamily="34" charset="0"/>
              </a:rPr>
              <a:t>Subject to supervisors </a:t>
            </a:r>
            <a:r>
              <a:rPr lang="en-US" dirty="0">
                <a:latin typeface="Arial Narrow" panose="020B0606020202030204" pitchFamily="34" charset="0"/>
              </a:rPr>
              <a:t>who have the authority to reprimand, freeze, and revoke the </a:t>
            </a:r>
            <a:r>
              <a:rPr lang="en-US" b="1" dirty="0">
                <a:latin typeface="Arial Narrow" panose="020B0606020202030204" pitchFamily="34" charset="0"/>
              </a:rPr>
              <a:t>Tax Consultant Practice License</a:t>
            </a:r>
          </a:p>
        </p:txBody>
      </p:sp>
    </p:spTree>
    <p:extLst>
      <p:ext uri="{BB962C8B-B14F-4D97-AF65-F5344CB8AC3E}">
        <p14:creationId xmlns:p14="http://schemas.microsoft.com/office/powerpoint/2010/main" val="41275943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4657" y="821934"/>
            <a:ext cx="9009246" cy="3051424"/>
          </a:xfrm>
        </p:spPr>
        <p:txBody>
          <a:bodyPr>
            <a:noAutofit/>
          </a:bodyPr>
          <a:lstStyle/>
          <a:p>
            <a:pPr marL="0" indent="0">
              <a:buNone/>
            </a:pPr>
            <a:r>
              <a:rPr lang="en-US" sz="2200" b="1" dirty="0" smtClean="0"/>
              <a:t>Law No. 18/2003 on Advocate </a:t>
            </a:r>
          </a:p>
          <a:p>
            <a:pPr marL="0" indent="0">
              <a:buNone/>
            </a:pPr>
            <a:r>
              <a:rPr lang="en-US" sz="2200" dirty="0" smtClean="0"/>
              <a:t>Art. </a:t>
            </a:r>
            <a:r>
              <a:rPr lang="en-US" sz="2200" dirty="0"/>
              <a:t>1.1 :Advocate is a person who is engaged in </a:t>
            </a:r>
            <a:r>
              <a:rPr lang="en-US" sz="2200" b="1" dirty="0">
                <a:solidFill>
                  <a:srgbClr val="C00000"/>
                </a:solidFill>
              </a:rPr>
              <a:t>providing legal services</a:t>
            </a:r>
            <a:r>
              <a:rPr lang="en-US" sz="2200" dirty="0">
                <a:solidFill>
                  <a:srgbClr val="C00000"/>
                </a:solidFill>
              </a:rPr>
              <a:t>, </a:t>
            </a:r>
            <a:r>
              <a:rPr lang="en-US" sz="2200" b="1" dirty="0">
                <a:solidFill>
                  <a:srgbClr val="C00000"/>
                </a:solidFill>
              </a:rPr>
              <a:t>both inside and outside the court</a:t>
            </a:r>
            <a:r>
              <a:rPr lang="en-US" sz="2200" dirty="0"/>
              <a:t>, who meets the requirements based on the provisions of this </a:t>
            </a:r>
            <a:r>
              <a:rPr lang="en-US" sz="2200" dirty="0" smtClean="0"/>
              <a:t>Law</a:t>
            </a:r>
          </a:p>
          <a:p>
            <a:pPr marL="0" indent="0">
              <a:buNone/>
            </a:pPr>
            <a:r>
              <a:rPr lang="en-US" sz="2200" b="1" dirty="0">
                <a:solidFill>
                  <a:srgbClr val="C00000"/>
                </a:solidFill>
              </a:rPr>
              <a:t>Legal Services are services </a:t>
            </a:r>
            <a:r>
              <a:rPr lang="en-US" sz="2200" dirty="0"/>
              <a:t>provided by lawyers in the form of providing </a:t>
            </a:r>
            <a:r>
              <a:rPr lang="en-US" sz="2200" b="1" dirty="0"/>
              <a:t>legal consultation, legal assistance, exercising power of attorney, representing, assisting, defending, and carrying out </a:t>
            </a:r>
            <a:r>
              <a:rPr lang="en-US" sz="2200" dirty="0"/>
              <a:t>other legal actions in the interests of the </a:t>
            </a:r>
            <a:r>
              <a:rPr lang="en-US" sz="2200" dirty="0" smtClean="0"/>
              <a:t>client.</a:t>
            </a:r>
          </a:p>
          <a:p>
            <a:pPr marL="0" indent="0">
              <a:buNone/>
            </a:pPr>
            <a:endParaRPr lang="en-US" sz="2200" dirty="0" smtClean="0"/>
          </a:p>
          <a:p>
            <a:endParaRPr lang="en-US" sz="2200" dirty="0"/>
          </a:p>
        </p:txBody>
      </p:sp>
      <p:sp>
        <p:nvSpPr>
          <p:cNvPr id="6" name="TextBox 5"/>
          <p:cNvSpPr txBox="1"/>
          <p:nvPr/>
        </p:nvSpPr>
        <p:spPr>
          <a:xfrm>
            <a:off x="1164657" y="4417888"/>
            <a:ext cx="9132536" cy="1446550"/>
          </a:xfrm>
          <a:prstGeom prst="rect">
            <a:avLst/>
          </a:prstGeom>
          <a:solidFill>
            <a:srgbClr val="FFFF00"/>
          </a:solidFill>
        </p:spPr>
        <p:txBody>
          <a:bodyPr wrap="square" rtlCol="0">
            <a:spAutoFit/>
          </a:bodyPr>
          <a:lstStyle/>
          <a:p>
            <a:r>
              <a:rPr lang="en-ID" sz="2200" dirty="0" smtClean="0"/>
              <a:t>The </a:t>
            </a:r>
            <a:r>
              <a:rPr lang="en-US" sz="2200" dirty="0" smtClean="0"/>
              <a:t>Elucidation </a:t>
            </a:r>
            <a:r>
              <a:rPr lang="en-US" sz="2200" dirty="0"/>
              <a:t>of </a:t>
            </a:r>
            <a:r>
              <a:rPr lang="en-US" sz="2200" b="1" dirty="0" smtClean="0"/>
              <a:t>Article </a:t>
            </a:r>
            <a:r>
              <a:rPr lang="en-US" sz="2200" b="1" dirty="0"/>
              <a:t>3 paragraph (3) of Law No. 5 of 2011 concerning Public </a:t>
            </a:r>
            <a:r>
              <a:rPr lang="en-US" sz="2200" b="1" dirty="0" smtClean="0"/>
              <a:t>Accountants:</a:t>
            </a:r>
            <a:endParaRPr lang="en-ID" sz="2200" b="1" dirty="0" smtClean="0"/>
          </a:p>
          <a:p>
            <a:r>
              <a:rPr lang="en-ID" sz="2200" dirty="0" smtClean="0"/>
              <a:t>Public </a:t>
            </a:r>
            <a:r>
              <a:rPr lang="en-ID" sz="2200" dirty="0"/>
              <a:t>accountants can provide other services relating to accounting, </a:t>
            </a:r>
            <a:r>
              <a:rPr lang="en-ID" sz="2200" dirty="0" smtClean="0"/>
              <a:t>finance, </a:t>
            </a:r>
            <a:r>
              <a:rPr lang="en-ID" sz="2200" dirty="0"/>
              <a:t>and management, one of which is </a:t>
            </a:r>
            <a:r>
              <a:rPr lang="en-ID" sz="2200" b="1" dirty="0"/>
              <a:t>taxation services. </a:t>
            </a:r>
            <a:endParaRPr lang="en-US" sz="2200" b="1" dirty="0"/>
          </a:p>
        </p:txBody>
      </p:sp>
    </p:spTree>
    <p:extLst>
      <p:ext uri="{BB962C8B-B14F-4D97-AF65-F5344CB8AC3E}">
        <p14:creationId xmlns:p14="http://schemas.microsoft.com/office/powerpoint/2010/main" val="3551623702"/>
      </p:ext>
    </p:extLst>
  </p:cSld>
  <p:clrMapOvr>
    <a:masterClrMapping/>
  </p:clrMapOvr>
  <p:timing>
    <p:tnLst>
      <p:par>
        <p:cTn id="1" dur="indefinite" restart="never" nodeType="tmRoot"/>
      </p:par>
    </p:tnLst>
  </p:timing>
</p:sld>
</file>

<file path=ppt/theme/theme1.xml><?xml version="1.0" encoding="utf-8"?>
<a:theme xmlns:a="http://schemas.openxmlformats.org/drawingml/2006/main" name="View">
  <a:themeElements>
    <a:clrScheme name="Blue">
      <a:dk1>
        <a:sysClr val="windowText" lastClr="000000"/>
      </a:dk1>
      <a:lt1>
        <a:sysClr val="window" lastClr="FFFFFF"/>
      </a:lt1>
      <a:dk2>
        <a:srgbClr val="17406D"/>
      </a:dk2>
      <a:lt2>
        <a:srgbClr val="DBEF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View">
      <a:maj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Schoolbook" panose="020406040505050203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Glossy">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12700" cap="flat" cmpd="sng" algn="ctr">
          <a:solidFill>
            <a:schemeClr val="phClr">
              <a:tint val="95000"/>
              <a:shade val="95000"/>
              <a:satMod val="120000"/>
            </a:schemeClr>
          </a:solidFill>
          <a:prstDash val="solid"/>
        </a:ln>
        <a:ln w="55000" cap="flat" cmpd="thickThin" algn="ctr">
          <a:solidFill>
            <a:schemeClr val="phClr">
              <a:tint val="90000"/>
              <a:satMod val="130000"/>
            </a:schemeClr>
          </a:solidFill>
          <a:prstDash val="solid"/>
        </a:ln>
        <a:ln w="50800" cap="flat" cmpd="sng"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solidFill>
          <a:schemeClr val="phClr">
            <a:tint val="95000"/>
            <a:satMod val="170000"/>
          </a:schemeClr>
        </a:solidFill>
        <a:gradFill rotWithShape="1">
          <a:gsLst>
            <a:gs pos="0">
              <a:schemeClr val="phClr">
                <a:tint val="94000"/>
                <a:shade val="98000"/>
                <a:satMod val="130000"/>
                <a:lumMod val="102000"/>
              </a:schemeClr>
            </a:gs>
            <a:gs pos="100000">
              <a:schemeClr val="phClr">
                <a:tint val="98000"/>
                <a:shade val="78000"/>
                <a:satMod val="140000"/>
              </a:schemeClr>
            </a:gs>
          </a:gsLst>
          <a:path path="circle">
            <a:fillToRect l="100000" t="100000" r="100000" b="100000"/>
          </a:path>
        </a:gradFill>
      </a:bgFillStyleLst>
    </a:fmtScheme>
  </a:themeElements>
  <a:objectDefaults/>
  <a:extraClrSchemeLst/>
  <a:extLst>
    <a:ext uri="{05A4C25C-085E-4340-85A3-A5531E510DB2}">
      <thm15:themeFamily xmlns:thm15="http://schemas.microsoft.com/office/thememl/2012/main" name="View" id="{BA0EB5A6-F2D4-4F82-977B-64ADEE4A2A69}" vid="{3969A8A2-35DB-4E3B-8885-16FD2056867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1" ma:contentTypeDescription="Create a new document." ma:contentTypeScope="" ma:versionID="9677210f24a1be23c92c90fd886aa0aa">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60e05723c5c1908df1a1a4ebf11d344e"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MediaServiceKeyPoints xmlns="71af3243-3dd4-4a8d-8c0d-dd76da1f02a5" xsi:nil="true"/>
  </documentManagement>
</p:properties>
</file>

<file path=customXml/itemProps1.xml><?xml version="1.0" encoding="utf-8"?>
<ds:datastoreItem xmlns:ds="http://schemas.openxmlformats.org/officeDocument/2006/customXml" ds:itemID="{01F3672F-4ECD-442D-A450-8D0D8AE9ABE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E274086-DBC4-4534-ADD1-A99867C702D6}">
  <ds:schemaRefs>
    <ds:schemaRef ds:uri="http://schemas.microsoft.com/sharepoint/v3/contenttype/forms"/>
  </ds:schemaRefs>
</ds:datastoreItem>
</file>

<file path=customXml/itemProps3.xml><?xml version="1.0" encoding="utf-8"?>
<ds:datastoreItem xmlns:ds="http://schemas.openxmlformats.org/officeDocument/2006/customXml" ds:itemID="{7BC17B96-44E1-4D27-8275-49488FA5EBD9}">
  <ds:schemaRefs>
    <ds:schemaRef ds:uri="http://purl.org/dc/elements/1.1/"/>
    <ds:schemaRef ds:uri="http://purl.org/dc/dcmitype/"/>
    <ds:schemaRef ds:uri="16c05727-aa75-4e4a-9b5f-8a80a1165891"/>
    <ds:schemaRef ds:uri="http://schemas.microsoft.com/office/2006/metadata/properties"/>
    <ds:schemaRef ds:uri="http://purl.org/dc/terms/"/>
    <ds:schemaRef ds:uri="http://schemas.microsoft.com/office/2006/documentManagement/types"/>
    <ds:schemaRef ds:uri="http://schemas.openxmlformats.org/package/2006/metadata/core-properties"/>
    <ds:schemaRef ds:uri="http://schemas.microsoft.com/office/infopath/2007/PartnerControls"/>
    <ds:schemaRef ds:uri="71af3243-3dd4-4a8d-8c0d-dd76da1f02a5"/>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View design</Template>
  <TotalTime>0</TotalTime>
  <Words>2651</Words>
  <Application>Microsoft Office PowerPoint</Application>
  <PresentationFormat>Widescreen</PresentationFormat>
  <Paragraphs>153</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Narrow</vt:lpstr>
      <vt:lpstr>Calibri</vt:lpstr>
      <vt:lpstr>Century Schoolbook</vt:lpstr>
      <vt:lpstr>Constantia</vt:lpstr>
      <vt:lpstr>Wingdings</vt:lpstr>
      <vt:lpstr>Wingdings 2</vt:lpstr>
      <vt:lpstr>View</vt:lpstr>
      <vt:lpstr>Regulating Tax Consultant Profession Post Issuance of the Constitutional Court Verdict Number 63/PUU-XV/2017</vt:lpstr>
      <vt:lpstr>Background </vt:lpstr>
      <vt:lpstr>PowerPoint Presentation</vt:lpstr>
      <vt:lpstr>Objectives</vt:lpstr>
      <vt:lpstr>Research Method</vt:lpstr>
      <vt:lpstr>The Position &amp; Dilemma of Setting of a Tax Consultant in the Indonesian Current Legal System</vt:lpstr>
      <vt:lpstr> The Dilemma of Setting of a Tax Consultant in the Indonesian Current Legal System</vt:lpstr>
      <vt:lpstr>PowerPoint Presentation</vt:lpstr>
      <vt:lpstr>PowerPoint Presentation</vt:lpstr>
      <vt:lpstr>The Constitutional Court Position  in the Verdict No. 63/PUU-XV/2017</vt:lpstr>
      <vt:lpstr>Regulating Tax Consultant Profession Post Issuance of the Constitutional Court Verdict Number 63/PUU-XV/2017</vt:lpstr>
      <vt:lpstr>How Other Countries Regulate Their Tax Consultant?</vt:lpstr>
      <vt:lpstr>Regulating Tax Consultant  Post Issuance of the Constitutional Court Verdict No. 63/PUU-XV/2017</vt:lpstr>
      <vt:lpstr>PowerPoint Presentation</vt:lpstr>
      <vt:lpstr> Tax Professionals in Some Selected Countries</vt:lpstr>
      <vt:lpstr>The Urgency of Regulating Tax Consultant  by Law</vt:lpstr>
      <vt:lpstr>PowerPoint Presentation</vt:lpstr>
      <vt:lpstr>PowerPoint Presentation</vt:lpstr>
      <vt:lpstr>PowerPoint Presentation</vt:lpstr>
      <vt:lpstr>PowerPoint Presentation</vt:lpstr>
      <vt:lpstr>Substances of the Bill of Tax Consultant</vt:lpstr>
      <vt:lpstr>Conclusion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2019-10-31T20:53:36Z</dcterms:created>
  <dcterms:modified xsi:type="dcterms:W3CDTF">2019-11-06T08:52:19Z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