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sldIdLst>
    <p:sldId id="262" r:id="rId3"/>
    <p:sldId id="299" r:id="rId4"/>
    <p:sldId id="328" r:id="rId5"/>
    <p:sldId id="327" r:id="rId6"/>
    <p:sldId id="267" r:id="rId7"/>
    <p:sldId id="300" r:id="rId8"/>
    <p:sldId id="257" r:id="rId9"/>
    <p:sldId id="270" r:id="rId10"/>
    <p:sldId id="330" r:id="rId11"/>
    <p:sldId id="271" r:id="rId12"/>
    <p:sldId id="272" r:id="rId13"/>
    <p:sldId id="278" r:id="rId14"/>
    <p:sldId id="277" r:id="rId15"/>
    <p:sldId id="274" r:id="rId16"/>
    <p:sldId id="275" r:id="rId17"/>
    <p:sldId id="279" r:id="rId18"/>
    <p:sldId id="276" r:id="rId19"/>
    <p:sldId id="280" r:id="rId20"/>
    <p:sldId id="281" r:id="rId21"/>
    <p:sldId id="282" r:id="rId22"/>
    <p:sldId id="285" r:id="rId23"/>
    <p:sldId id="331" r:id="rId24"/>
    <p:sldId id="283" r:id="rId25"/>
    <p:sldId id="284" r:id="rId26"/>
    <p:sldId id="289" r:id="rId27"/>
    <p:sldId id="286" r:id="rId28"/>
    <p:sldId id="287" r:id="rId29"/>
    <p:sldId id="288" r:id="rId30"/>
    <p:sldId id="290" r:id="rId31"/>
    <p:sldId id="291" r:id="rId32"/>
    <p:sldId id="292" r:id="rId33"/>
    <p:sldId id="293" r:id="rId34"/>
    <p:sldId id="258" r:id="rId35"/>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S PGothic" panose="020B060007020508020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45" d="100"/>
          <a:sy n="45" d="100"/>
        </p:scale>
        <p:origin x="-64" y="-424"/>
      </p:cViewPr>
      <p:guideLst>
        <p:guide orient="horz" pos="2198"/>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9AECEDB-97B9-459C-A382-C7513B9946EB}" type="doc">
      <dgm:prSet loTypeId="urn:microsoft.com/office/officeart/2005/8/layout/vList2#1" loCatId="list" qsTypeId="urn:microsoft.com/office/officeart/2005/8/quickstyle/simple1#1" qsCatId="simple" csTypeId="urn:microsoft.com/office/officeart/2005/8/colors/accent1_2#1" csCatId="accent1" phldr="0"/>
      <dgm:spPr/>
      <dgm:t>
        <a:bodyPr/>
        <a:lstStyle/>
        <a:p>
          <a:endParaRPr lang="en-US"/>
        </a:p>
      </dgm:t>
    </dgm:pt>
    <dgm:pt modelId="{49D796A5-6D71-4135-A74D-6066142AF174}">
      <dgm:prSet phldrT="[Text]" phldr="0" custT="1"/>
      <dgm:spPr/>
      <dgm:t>
        <a:bodyPr vert="horz" wrap="square"/>
        <a:lstStyle/>
        <a:p>
          <a:pPr>
            <a:lnSpc>
              <a:spcPct val="100000"/>
            </a:lnSpc>
            <a:spcBef>
              <a:spcPct val="0"/>
            </a:spcBef>
            <a:spcAft>
              <a:spcPct val="35000"/>
            </a:spcAft>
          </a:pPr>
          <a:r>
            <a:rPr lang="en-US" sz="3200"/>
            <a:t>PREVENTIVE PHASE -&gt; Mitigation, warning system</a:t>
          </a:r>
        </a:p>
      </dgm:t>
    </dgm:pt>
    <dgm:pt modelId="{0588D79C-D327-48CD-AD7F-3019BA4B808D}" type="parTrans" cxnId="{3E1F28B7-CE75-402C-A908-9F33CB066913}">
      <dgm:prSet/>
      <dgm:spPr/>
      <dgm:t>
        <a:bodyPr/>
        <a:lstStyle/>
        <a:p>
          <a:endParaRPr lang="en-US"/>
        </a:p>
      </dgm:t>
    </dgm:pt>
    <dgm:pt modelId="{069C7050-88EB-495E-9F09-EB5E3BAC948F}" type="sibTrans" cxnId="{3E1F28B7-CE75-402C-A908-9F33CB066913}">
      <dgm:prSet/>
      <dgm:spPr/>
      <dgm:t>
        <a:bodyPr/>
        <a:lstStyle/>
        <a:p>
          <a:endParaRPr lang="en-US"/>
        </a:p>
      </dgm:t>
    </dgm:pt>
    <dgm:pt modelId="{ADA5AD25-3BC2-4E43-8A35-6AA42204E0F6}">
      <dgm:prSet phldrT="[Text]" phldr="0" custT="1"/>
      <dgm:spPr/>
      <dgm:t>
        <a:bodyPr vert="horz" wrap="square"/>
        <a:lstStyle/>
        <a:p>
          <a:pPr>
            <a:lnSpc>
              <a:spcPct val="100000"/>
            </a:lnSpc>
            <a:spcBef>
              <a:spcPct val="0"/>
            </a:spcBef>
            <a:spcAft>
              <a:spcPct val="35000"/>
            </a:spcAft>
          </a:pPr>
          <a:r>
            <a:rPr lang="en-US" sz="3200"/>
            <a:t>PERSONAL PREPAREDNESS -&gt; Professional and community preparedness</a:t>
          </a:r>
        </a:p>
      </dgm:t>
    </dgm:pt>
    <dgm:pt modelId="{79C8FE9E-B1A2-429E-AD49-52CD37207E80}" type="parTrans" cxnId="{9AC783C5-E6EC-4FDE-9F75-599692CA166D}">
      <dgm:prSet/>
      <dgm:spPr/>
      <dgm:t>
        <a:bodyPr/>
        <a:lstStyle/>
        <a:p>
          <a:endParaRPr lang="en-US"/>
        </a:p>
      </dgm:t>
    </dgm:pt>
    <dgm:pt modelId="{515896BF-1DB2-4936-A3D4-AA39D53C21BD}" type="sibTrans" cxnId="{9AC783C5-E6EC-4FDE-9F75-599692CA166D}">
      <dgm:prSet/>
      <dgm:spPr/>
      <dgm:t>
        <a:bodyPr/>
        <a:lstStyle/>
        <a:p>
          <a:endParaRPr lang="en-US"/>
        </a:p>
      </dgm:t>
    </dgm:pt>
    <dgm:pt modelId="{4169930F-5254-4ACB-91D0-FFB642E30E00}">
      <dgm:prSet phldrT="[Text]" phldr="0" custT="1"/>
      <dgm:spPr/>
      <dgm:t>
        <a:bodyPr vert="horz" wrap="square"/>
        <a:lstStyle/>
        <a:p>
          <a:pPr>
            <a:lnSpc>
              <a:spcPct val="100000"/>
            </a:lnSpc>
            <a:spcBef>
              <a:spcPct val="0"/>
            </a:spcBef>
            <a:spcAft>
              <a:spcPct val="20000"/>
            </a:spcAft>
          </a:pPr>
          <a:r>
            <a:rPr lang="en-US" sz="3200"/>
            <a:t>RESPONSE PHASE</a:t>
          </a:r>
        </a:p>
      </dgm:t>
    </dgm:pt>
    <dgm:pt modelId="{BE7C80D8-6997-4B9A-A1AD-A1C5B4B3265A}" type="parTrans" cxnId="{3C407D45-B379-4CF5-A862-FFCFE18453BA}">
      <dgm:prSet/>
      <dgm:spPr/>
      <dgm:t>
        <a:bodyPr/>
        <a:lstStyle/>
        <a:p>
          <a:endParaRPr lang="en-US"/>
        </a:p>
      </dgm:t>
    </dgm:pt>
    <dgm:pt modelId="{3FE86934-2540-468C-9B62-AE2918C65515}" type="sibTrans" cxnId="{3C407D45-B379-4CF5-A862-FFCFE18453BA}">
      <dgm:prSet/>
      <dgm:spPr/>
      <dgm:t>
        <a:bodyPr/>
        <a:lstStyle/>
        <a:p>
          <a:endParaRPr lang="en-US"/>
        </a:p>
      </dgm:t>
    </dgm:pt>
    <dgm:pt modelId="{C421C5D2-7C06-40F3-97B6-711E78F8B719}">
      <dgm:prSet phldr="0" custT="1"/>
      <dgm:spPr/>
      <dgm:t>
        <a:bodyPr vert="horz" wrap="square"/>
        <a:lstStyle/>
        <a:p>
          <a:pPr>
            <a:lnSpc>
              <a:spcPct val="100000"/>
            </a:lnSpc>
            <a:spcBef>
              <a:spcPct val="0"/>
            </a:spcBef>
            <a:spcAft>
              <a:spcPct val="20000"/>
            </a:spcAft>
          </a:pPr>
          <a:r>
            <a:rPr lang="en-US" sz="3200"/>
            <a:t>RECOVERY PHASE</a:t>
          </a:r>
        </a:p>
      </dgm:t>
    </dgm:pt>
    <dgm:pt modelId="{6B30A03C-478D-4C3C-B101-4B9F271C1962}" type="parTrans" cxnId="{80106369-8440-4045-B424-450BE56EE220}">
      <dgm:prSet/>
      <dgm:spPr/>
    </dgm:pt>
    <dgm:pt modelId="{736AE3AC-01E8-474A-9C09-D13CFEAE1581}" type="sibTrans" cxnId="{80106369-8440-4045-B424-450BE56EE220}">
      <dgm:prSet/>
      <dgm:spPr/>
    </dgm:pt>
    <dgm:pt modelId="{A7F9457A-77AE-40C5-ACD6-D05C90196DBC}" type="pres">
      <dgm:prSet presAssocID="{19AECEDB-97B9-459C-A382-C7513B9946EB}" presName="linear" presStyleCnt="0">
        <dgm:presLayoutVars>
          <dgm:animLvl val="lvl"/>
          <dgm:resizeHandles val="exact"/>
        </dgm:presLayoutVars>
      </dgm:prSet>
      <dgm:spPr/>
      <dgm:t>
        <a:bodyPr/>
        <a:lstStyle/>
        <a:p>
          <a:endParaRPr lang="en-US"/>
        </a:p>
      </dgm:t>
    </dgm:pt>
    <dgm:pt modelId="{EEC92631-438E-4889-A2D9-01FE2CDC88D6}" type="pres">
      <dgm:prSet presAssocID="{49D796A5-6D71-4135-A74D-6066142AF174}" presName="parentText" presStyleLbl="node1" presStyleIdx="0" presStyleCnt="4">
        <dgm:presLayoutVars>
          <dgm:chMax val="0"/>
          <dgm:bulletEnabled val="1"/>
        </dgm:presLayoutVars>
      </dgm:prSet>
      <dgm:spPr/>
      <dgm:t>
        <a:bodyPr/>
        <a:lstStyle/>
        <a:p>
          <a:endParaRPr lang="en-US"/>
        </a:p>
      </dgm:t>
    </dgm:pt>
    <dgm:pt modelId="{07CD01DF-7C0D-41AA-A27D-51AA3247F825}" type="pres">
      <dgm:prSet presAssocID="{069C7050-88EB-495E-9F09-EB5E3BAC948F}" presName="spacer" presStyleCnt="0"/>
      <dgm:spPr/>
    </dgm:pt>
    <dgm:pt modelId="{64160823-7E20-4D27-B17C-0F96E190E3A9}" type="pres">
      <dgm:prSet presAssocID="{ADA5AD25-3BC2-4E43-8A35-6AA42204E0F6}" presName="parentText" presStyleLbl="node1" presStyleIdx="1" presStyleCnt="4">
        <dgm:presLayoutVars>
          <dgm:chMax val="0"/>
          <dgm:bulletEnabled val="1"/>
        </dgm:presLayoutVars>
      </dgm:prSet>
      <dgm:spPr/>
      <dgm:t>
        <a:bodyPr/>
        <a:lstStyle/>
        <a:p>
          <a:endParaRPr lang="en-US"/>
        </a:p>
      </dgm:t>
    </dgm:pt>
    <dgm:pt modelId="{384DDE72-8247-4EF0-BD4B-9801223F39E5}" type="pres">
      <dgm:prSet presAssocID="{515896BF-1DB2-4936-A3D4-AA39D53C21BD}" presName="spacer" presStyleCnt="0"/>
      <dgm:spPr/>
    </dgm:pt>
    <dgm:pt modelId="{4610DBAF-3865-4E66-BAB0-537B88DD2366}" type="pres">
      <dgm:prSet presAssocID="{4169930F-5254-4ACB-91D0-FFB642E30E00}" presName="parentText" presStyleLbl="node1" presStyleIdx="2" presStyleCnt="4">
        <dgm:presLayoutVars>
          <dgm:chMax val="0"/>
          <dgm:bulletEnabled val="1"/>
        </dgm:presLayoutVars>
      </dgm:prSet>
      <dgm:spPr/>
      <dgm:t>
        <a:bodyPr/>
        <a:lstStyle/>
        <a:p>
          <a:endParaRPr lang="en-US"/>
        </a:p>
      </dgm:t>
    </dgm:pt>
    <dgm:pt modelId="{AE1C911B-2953-4709-9147-F8B2290F552A}" type="pres">
      <dgm:prSet presAssocID="{3FE86934-2540-468C-9B62-AE2918C65515}" presName="spacer" presStyleCnt="0"/>
      <dgm:spPr/>
    </dgm:pt>
    <dgm:pt modelId="{E3FF73B9-1301-4419-80E9-C8C7A7ADAEA5}" type="pres">
      <dgm:prSet presAssocID="{C421C5D2-7C06-40F3-97B6-711E78F8B719}" presName="parentText" presStyleLbl="node1" presStyleIdx="3" presStyleCnt="4">
        <dgm:presLayoutVars>
          <dgm:chMax val="0"/>
          <dgm:bulletEnabled val="1"/>
        </dgm:presLayoutVars>
      </dgm:prSet>
      <dgm:spPr/>
      <dgm:t>
        <a:bodyPr/>
        <a:lstStyle/>
        <a:p>
          <a:endParaRPr lang="en-US"/>
        </a:p>
      </dgm:t>
    </dgm:pt>
  </dgm:ptLst>
  <dgm:cxnLst>
    <dgm:cxn modelId="{EEAAC6BC-8B5C-4140-B8D0-5E36F227E2AC}" type="presOf" srcId="{49D796A5-6D71-4135-A74D-6066142AF174}" destId="{EEC92631-438E-4889-A2D9-01FE2CDC88D6}" srcOrd="0" destOrd="0" presId="urn:microsoft.com/office/officeart/2005/8/layout/vList2#1"/>
    <dgm:cxn modelId="{3C407D45-B379-4CF5-A862-FFCFE18453BA}" srcId="{19AECEDB-97B9-459C-A382-C7513B9946EB}" destId="{4169930F-5254-4ACB-91D0-FFB642E30E00}" srcOrd="2" destOrd="0" parTransId="{BE7C80D8-6997-4B9A-A1AD-A1C5B4B3265A}" sibTransId="{3FE86934-2540-468C-9B62-AE2918C65515}"/>
    <dgm:cxn modelId="{D374AA97-2C43-4FE5-86C2-8C4B4515F92C}" type="presOf" srcId="{C421C5D2-7C06-40F3-97B6-711E78F8B719}" destId="{E3FF73B9-1301-4419-80E9-C8C7A7ADAEA5}" srcOrd="0" destOrd="0" presId="urn:microsoft.com/office/officeart/2005/8/layout/vList2#1"/>
    <dgm:cxn modelId="{DBA22B7D-1EF0-4E77-BB95-4C8BF649336C}" type="presOf" srcId="{19AECEDB-97B9-459C-A382-C7513B9946EB}" destId="{A7F9457A-77AE-40C5-ACD6-D05C90196DBC}" srcOrd="0" destOrd="0" presId="urn:microsoft.com/office/officeart/2005/8/layout/vList2#1"/>
    <dgm:cxn modelId="{C599BF6D-153F-40D0-9D7A-28296DD6B051}" type="presOf" srcId="{ADA5AD25-3BC2-4E43-8A35-6AA42204E0F6}" destId="{64160823-7E20-4D27-B17C-0F96E190E3A9}" srcOrd="0" destOrd="0" presId="urn:microsoft.com/office/officeart/2005/8/layout/vList2#1"/>
    <dgm:cxn modelId="{80106369-8440-4045-B424-450BE56EE220}" srcId="{19AECEDB-97B9-459C-A382-C7513B9946EB}" destId="{C421C5D2-7C06-40F3-97B6-711E78F8B719}" srcOrd="3" destOrd="0" parTransId="{6B30A03C-478D-4C3C-B101-4B9F271C1962}" sibTransId="{736AE3AC-01E8-474A-9C09-D13CFEAE1581}"/>
    <dgm:cxn modelId="{3E1F28B7-CE75-402C-A908-9F33CB066913}" srcId="{19AECEDB-97B9-459C-A382-C7513B9946EB}" destId="{49D796A5-6D71-4135-A74D-6066142AF174}" srcOrd="0" destOrd="0" parTransId="{0588D79C-D327-48CD-AD7F-3019BA4B808D}" sibTransId="{069C7050-88EB-495E-9F09-EB5E3BAC948F}"/>
    <dgm:cxn modelId="{12A74237-C76D-47DB-86FC-BB6C709B75D8}" type="presOf" srcId="{4169930F-5254-4ACB-91D0-FFB642E30E00}" destId="{4610DBAF-3865-4E66-BAB0-537B88DD2366}" srcOrd="0" destOrd="0" presId="urn:microsoft.com/office/officeart/2005/8/layout/vList2#1"/>
    <dgm:cxn modelId="{9AC783C5-E6EC-4FDE-9F75-599692CA166D}" srcId="{19AECEDB-97B9-459C-A382-C7513B9946EB}" destId="{ADA5AD25-3BC2-4E43-8A35-6AA42204E0F6}" srcOrd="1" destOrd="0" parTransId="{79C8FE9E-B1A2-429E-AD49-52CD37207E80}" sibTransId="{515896BF-1DB2-4936-A3D4-AA39D53C21BD}"/>
    <dgm:cxn modelId="{B37640EB-1F69-4569-A6B9-6F8F1E60ECDA}" type="presParOf" srcId="{A7F9457A-77AE-40C5-ACD6-D05C90196DBC}" destId="{EEC92631-438E-4889-A2D9-01FE2CDC88D6}" srcOrd="0" destOrd="0" presId="urn:microsoft.com/office/officeart/2005/8/layout/vList2#1"/>
    <dgm:cxn modelId="{5197EE48-1B82-453E-AB9D-11A355F52E64}" type="presParOf" srcId="{A7F9457A-77AE-40C5-ACD6-D05C90196DBC}" destId="{07CD01DF-7C0D-41AA-A27D-51AA3247F825}" srcOrd="1" destOrd="0" presId="urn:microsoft.com/office/officeart/2005/8/layout/vList2#1"/>
    <dgm:cxn modelId="{0A6F08E5-5886-4AA6-8B31-4E37B32581BA}" type="presParOf" srcId="{A7F9457A-77AE-40C5-ACD6-D05C90196DBC}" destId="{64160823-7E20-4D27-B17C-0F96E190E3A9}" srcOrd="2" destOrd="0" presId="urn:microsoft.com/office/officeart/2005/8/layout/vList2#1"/>
    <dgm:cxn modelId="{5E346D23-1A7C-4F2C-A30C-F4E7836CB551}" type="presParOf" srcId="{A7F9457A-77AE-40C5-ACD6-D05C90196DBC}" destId="{384DDE72-8247-4EF0-BD4B-9801223F39E5}" srcOrd="3" destOrd="0" presId="urn:microsoft.com/office/officeart/2005/8/layout/vList2#1"/>
    <dgm:cxn modelId="{4C9C1A10-35A3-4BE2-B626-99134CBD33B9}" type="presParOf" srcId="{A7F9457A-77AE-40C5-ACD6-D05C90196DBC}" destId="{4610DBAF-3865-4E66-BAB0-537B88DD2366}" srcOrd="4" destOrd="0" presId="urn:microsoft.com/office/officeart/2005/8/layout/vList2#1"/>
    <dgm:cxn modelId="{104F3836-D6EC-48E7-9CC7-9B2E15E38CB2}" type="presParOf" srcId="{A7F9457A-77AE-40C5-ACD6-D05C90196DBC}" destId="{AE1C911B-2953-4709-9147-F8B2290F552A}" srcOrd="5" destOrd="0" presId="urn:microsoft.com/office/officeart/2005/8/layout/vList2#1"/>
    <dgm:cxn modelId="{B0A6ACBC-2FD8-4A59-8124-5178EF4C9807}" type="presParOf" srcId="{A7F9457A-77AE-40C5-ACD6-D05C90196DBC}" destId="{E3FF73B9-1301-4419-80E9-C8C7A7ADAEA5}" srcOrd="6" destOrd="0" presId="urn:microsoft.com/office/officeart/2005/8/layout/v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C92631-438E-4889-A2D9-01FE2CDC88D6}">
      <dsp:nvSpPr>
        <dsp:cNvPr id="0" name=""/>
        <dsp:cNvSpPr/>
      </dsp:nvSpPr>
      <dsp:spPr>
        <a:xfrm>
          <a:off x="0" y="2577"/>
          <a:ext cx="8128000" cy="997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100000"/>
            </a:lnSpc>
            <a:spcBef>
              <a:spcPct val="0"/>
            </a:spcBef>
            <a:spcAft>
              <a:spcPct val="35000"/>
            </a:spcAft>
          </a:pPr>
          <a:r>
            <a:rPr lang="en-US" sz="3200" kern="1200"/>
            <a:t>PREVENTIVE PHASE -&gt; Mitigation, warning system</a:t>
          </a:r>
        </a:p>
      </dsp:txBody>
      <dsp:txXfrm>
        <a:off x="48704" y="51281"/>
        <a:ext cx="8030592" cy="900291"/>
      </dsp:txXfrm>
    </dsp:sp>
    <dsp:sp modelId="{64160823-7E20-4D27-B17C-0F96E190E3A9}">
      <dsp:nvSpPr>
        <dsp:cNvPr id="0" name=""/>
        <dsp:cNvSpPr/>
      </dsp:nvSpPr>
      <dsp:spPr>
        <a:xfrm>
          <a:off x="0" y="1010682"/>
          <a:ext cx="8128000" cy="997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100000"/>
            </a:lnSpc>
            <a:spcBef>
              <a:spcPct val="0"/>
            </a:spcBef>
            <a:spcAft>
              <a:spcPct val="35000"/>
            </a:spcAft>
          </a:pPr>
          <a:r>
            <a:rPr lang="en-US" sz="3200" kern="1200"/>
            <a:t>PERSONAL PREPAREDNESS -&gt; Professional and community preparedness</a:t>
          </a:r>
        </a:p>
      </dsp:txBody>
      <dsp:txXfrm>
        <a:off x="48704" y="1059386"/>
        <a:ext cx="8030592" cy="900291"/>
      </dsp:txXfrm>
    </dsp:sp>
    <dsp:sp modelId="{4610DBAF-3865-4E66-BAB0-537B88DD2366}">
      <dsp:nvSpPr>
        <dsp:cNvPr id="0" name=""/>
        <dsp:cNvSpPr/>
      </dsp:nvSpPr>
      <dsp:spPr>
        <a:xfrm>
          <a:off x="0" y="2018788"/>
          <a:ext cx="8128000" cy="997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100000"/>
            </a:lnSpc>
            <a:spcBef>
              <a:spcPct val="0"/>
            </a:spcBef>
            <a:spcAft>
              <a:spcPct val="20000"/>
            </a:spcAft>
          </a:pPr>
          <a:r>
            <a:rPr lang="en-US" sz="3200" kern="1200"/>
            <a:t>RESPONSE PHASE</a:t>
          </a:r>
        </a:p>
      </dsp:txBody>
      <dsp:txXfrm>
        <a:off x="48704" y="2067492"/>
        <a:ext cx="8030592" cy="900291"/>
      </dsp:txXfrm>
    </dsp:sp>
    <dsp:sp modelId="{E3FF73B9-1301-4419-80E9-C8C7A7ADAEA5}">
      <dsp:nvSpPr>
        <dsp:cNvPr id="0" name=""/>
        <dsp:cNvSpPr/>
      </dsp:nvSpPr>
      <dsp:spPr>
        <a:xfrm>
          <a:off x="0" y="3026893"/>
          <a:ext cx="8128000" cy="9976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100000"/>
            </a:lnSpc>
            <a:spcBef>
              <a:spcPct val="0"/>
            </a:spcBef>
            <a:spcAft>
              <a:spcPct val="20000"/>
            </a:spcAft>
          </a:pPr>
          <a:r>
            <a:rPr lang="en-US" sz="3200" kern="1200"/>
            <a:t>RECOVERY PHASE</a:t>
          </a:r>
        </a:p>
      </dsp:txBody>
      <dsp:txXfrm>
        <a:off x="48704" y="3075597"/>
        <a:ext cx="8030592" cy="900291"/>
      </dsp:txXfrm>
    </dsp:sp>
  </dsp:spTree>
</dsp:drawing>
</file>

<file path=ppt/diagrams/layout1.xml><?xml version="1.0" encoding="utf-8"?>
<dgm:layoutDef xmlns:dgm="http://schemas.openxmlformats.org/drawingml/2006/diagram" xmlns:a="http://schemas.openxmlformats.org/drawingml/2006/main" uniqueId="urn:microsoft.com/office/officeart/2005/8/layout/vList2#1">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Slide Number Placeholder 8"/>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sz="3200" b="0" i="0" u="none" strike="noStrike" kern="1200" cap="none" spc="0" normalizeH="0" baseline="0" noProof="0" smtClean="0">
              <a:ln>
                <a:noFill/>
              </a:ln>
              <a:solidFill>
                <a:schemeClr val="tx1"/>
              </a:solidFill>
              <a:effectLst/>
              <a:uLnTx/>
              <a:uFillTx/>
              <a:latin typeface="+mn-lt"/>
              <a:ea typeface="MS PGothic" panose="020B0600070205080204" charset="-128"/>
              <a:cs typeface="MS PGothic" panose="020B0600070205080204" charset="-128"/>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Slide Number Placeholder 8"/>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sz="3200" b="0" i="0" u="none" strike="noStrike" kern="1200" cap="none" spc="0" normalizeH="0" baseline="0" noProof="0" smtClean="0">
              <a:ln>
                <a:noFill/>
              </a:ln>
              <a:solidFill>
                <a:schemeClr val="tx1"/>
              </a:solidFill>
              <a:effectLst/>
              <a:uLnTx/>
              <a:uFillTx/>
              <a:latin typeface="+mn-lt"/>
              <a:ea typeface="MS PGothic" panose="020B0600070205080204" charset="-128"/>
              <a:cs typeface="MS PGothic" panose="020B0600070205080204" charset="-128"/>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457200" y="274638"/>
            <a:ext cx="8229600" cy="1143000"/>
          </a:xfrm>
          <a:prstGeom prst="rect">
            <a:avLst/>
          </a:prstGeom>
          <a:noFill/>
          <a:ln w="9525">
            <a:noFill/>
          </a:ln>
        </p:spPr>
        <p:txBody>
          <a:bodyPr anchor="ctr"/>
          <a:lstStyle/>
          <a:p>
            <a:pPr lvl="0"/>
            <a:r>
              <a:rPr dirty="0"/>
              <a:t>Click to edit Master title style</a:t>
            </a:r>
          </a:p>
        </p:txBody>
      </p:sp>
      <p:sp>
        <p:nvSpPr>
          <p:cNvPr id="1027" name="Text Placeholder 2"/>
          <p:cNvSpPr>
            <a:spLocks noGrp="1"/>
          </p:cNvSpPr>
          <p:nvPr>
            <p:ph type="body" idx="1"/>
          </p:nvPr>
        </p:nvSpPr>
        <p:spPr>
          <a:xfrm>
            <a:off x="457200" y="1600200"/>
            <a:ext cx="8229600" cy="4525963"/>
          </a:xfrm>
          <a:prstGeom prst="rect">
            <a:avLst/>
          </a:prstGeom>
          <a:noFill/>
          <a:ln w="9525">
            <a:noFill/>
          </a:ln>
        </p:spPr>
        <p:txBody>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lstStyle>
            <a:lvl1pPr>
              <a:defRPr sz="1200">
                <a:solidFill>
                  <a:srgbClr val="898989"/>
                </a:solidFill>
                <a:latin typeface="Calibri" panose="020F0502020204030204" charset="0"/>
              </a:defRPr>
            </a:lvl1p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charset="0"/>
              </a:defRPr>
            </a:lvl1p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S PGothic" panose="020B0600070205080204" charset="-128"/>
          <a:cs typeface="MS PGothic" panose="020B0600070205080204" charset="-128"/>
        </a:defRPr>
      </a:lvl1pPr>
      <a:lvl2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2pPr>
      <a:lvl3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3pPr>
      <a:lvl4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4pPr>
      <a:lvl5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5pPr>
      <a:lvl6pPr marL="457200" algn="ctr" rtl="0" fontAlgn="base">
        <a:spcBef>
          <a:spcPct val="0"/>
        </a:spcBef>
        <a:spcAft>
          <a:spcPct val="0"/>
        </a:spcAft>
        <a:defRPr sz="4400">
          <a:solidFill>
            <a:schemeClr val="tx1"/>
          </a:solidFill>
          <a:latin typeface="Calibri" panose="020F0502020204030204" charset="0"/>
          <a:ea typeface="MS PGothic" panose="020B0600070205080204" charset="-128"/>
        </a:defRPr>
      </a:lvl6pPr>
      <a:lvl7pPr marL="914400" algn="ctr" rtl="0" fontAlgn="base">
        <a:spcBef>
          <a:spcPct val="0"/>
        </a:spcBef>
        <a:spcAft>
          <a:spcPct val="0"/>
        </a:spcAft>
        <a:defRPr sz="4400">
          <a:solidFill>
            <a:schemeClr val="tx1"/>
          </a:solidFill>
          <a:latin typeface="Calibri" panose="020F0502020204030204" charset="0"/>
          <a:ea typeface="MS PGothic" panose="020B0600070205080204" charset="-128"/>
        </a:defRPr>
      </a:lvl7pPr>
      <a:lvl8pPr marL="1371600" algn="ctr" rtl="0" fontAlgn="base">
        <a:spcBef>
          <a:spcPct val="0"/>
        </a:spcBef>
        <a:spcAft>
          <a:spcPct val="0"/>
        </a:spcAft>
        <a:defRPr sz="4400">
          <a:solidFill>
            <a:schemeClr val="tx1"/>
          </a:solidFill>
          <a:latin typeface="Calibri" panose="020F0502020204030204" charset="0"/>
          <a:ea typeface="MS PGothic" panose="020B0600070205080204" charset="-128"/>
        </a:defRPr>
      </a:lvl8pPr>
      <a:lvl9pPr marL="1828800" algn="ctr" rtl="0" fontAlgn="base">
        <a:spcBef>
          <a:spcPct val="0"/>
        </a:spcBef>
        <a:spcAft>
          <a:spcPct val="0"/>
        </a:spcAft>
        <a:defRPr sz="4400">
          <a:solidFill>
            <a:schemeClr val="tx1"/>
          </a:solidFill>
          <a:latin typeface="Calibri" panose="020F0502020204030204" charset="0"/>
          <a:ea typeface="MS PGothic" panose="020B0600070205080204"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charset="-128"/>
          <a:cs typeface="MS PGothic" panose="020B060007020508020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charset="-128"/>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457200" y="274638"/>
            <a:ext cx="8229600" cy="1143000"/>
          </a:xfrm>
          <a:prstGeom prst="rect">
            <a:avLst/>
          </a:prstGeom>
          <a:noFill/>
          <a:ln w="9525">
            <a:noFill/>
          </a:ln>
        </p:spPr>
        <p:txBody>
          <a:bodyPr anchor="ctr"/>
          <a:lstStyle/>
          <a:p>
            <a:pPr lvl="0"/>
            <a:r>
              <a:rPr dirty="0"/>
              <a:t>Click to edit Master title style</a:t>
            </a:r>
          </a:p>
        </p:txBody>
      </p:sp>
      <p:sp>
        <p:nvSpPr>
          <p:cNvPr id="1027" name="Text Placeholder 2"/>
          <p:cNvSpPr>
            <a:spLocks noGrp="1"/>
          </p:cNvSpPr>
          <p:nvPr>
            <p:ph type="body" idx="1"/>
          </p:nvPr>
        </p:nvSpPr>
        <p:spPr>
          <a:xfrm>
            <a:off x="457200" y="1600200"/>
            <a:ext cx="8229600" cy="4525963"/>
          </a:xfrm>
          <a:prstGeom prst="rect">
            <a:avLst/>
          </a:prstGeom>
          <a:noFill/>
          <a:ln w="9525">
            <a:noFill/>
          </a:ln>
        </p:spPr>
        <p:txBody>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lstStyle>
            <a:lvl1pPr>
              <a:defRPr sz="1200">
                <a:solidFill>
                  <a:srgbClr val="898989"/>
                </a:solidFill>
                <a:latin typeface="Calibri" panose="020F0502020204030204" charset="0"/>
              </a:defRPr>
            </a:lvl1pPr>
          </a:lstStyle>
          <a:p>
            <a:pPr lvl="0" eaLnBrk="1" hangingPunct="1"/>
            <a:fld id="{BB962C8B-B14F-4D97-AF65-F5344CB8AC3E}" type="datetimeFigureOut">
              <a:rPr lang="en-US" dirty="0">
                <a:cs typeface="Arial" panose="020B0604020202020204" pitchFamily="34" charset="0"/>
              </a:rPr>
              <a:t>5/9/2020</a:t>
            </a:fld>
            <a:endParaRPr lang="en-US"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charset="0"/>
              </a:defRPr>
            </a:lvl1pPr>
          </a:lstStyle>
          <a:p>
            <a:pPr lvl="0" eaLnBrk="1" hangingPunct="1"/>
            <a:fld id="{9A0DB2DC-4C9A-4742-B13C-FB6460FD3503}" type="slidenum">
              <a:rPr lang="en-US" dirty="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S PGothic" panose="020B0600070205080204" charset="-128"/>
          <a:cs typeface="MS PGothic" panose="020B0600070205080204" charset="-128"/>
        </a:defRPr>
      </a:lvl1pPr>
      <a:lvl2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2pPr>
      <a:lvl3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3pPr>
      <a:lvl4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4pPr>
      <a:lvl5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5pPr>
      <a:lvl6pPr marL="457200" algn="ctr" rtl="0" fontAlgn="base">
        <a:spcBef>
          <a:spcPct val="0"/>
        </a:spcBef>
        <a:spcAft>
          <a:spcPct val="0"/>
        </a:spcAft>
        <a:defRPr sz="4400">
          <a:solidFill>
            <a:schemeClr val="tx1"/>
          </a:solidFill>
          <a:latin typeface="Calibri" panose="020F0502020204030204" charset="0"/>
          <a:ea typeface="MS PGothic" panose="020B0600070205080204" charset="-128"/>
        </a:defRPr>
      </a:lvl6pPr>
      <a:lvl7pPr marL="914400" algn="ctr" rtl="0" fontAlgn="base">
        <a:spcBef>
          <a:spcPct val="0"/>
        </a:spcBef>
        <a:spcAft>
          <a:spcPct val="0"/>
        </a:spcAft>
        <a:defRPr sz="4400">
          <a:solidFill>
            <a:schemeClr val="tx1"/>
          </a:solidFill>
          <a:latin typeface="Calibri" panose="020F0502020204030204" charset="0"/>
          <a:ea typeface="MS PGothic" panose="020B0600070205080204" charset="-128"/>
        </a:defRPr>
      </a:lvl7pPr>
      <a:lvl8pPr marL="1371600" algn="ctr" rtl="0" fontAlgn="base">
        <a:spcBef>
          <a:spcPct val="0"/>
        </a:spcBef>
        <a:spcAft>
          <a:spcPct val="0"/>
        </a:spcAft>
        <a:defRPr sz="4400">
          <a:solidFill>
            <a:schemeClr val="tx1"/>
          </a:solidFill>
          <a:latin typeface="Calibri" panose="020F0502020204030204" charset="0"/>
          <a:ea typeface="MS PGothic" panose="020B0600070205080204" charset="-128"/>
        </a:defRPr>
      </a:lvl8pPr>
      <a:lvl9pPr marL="1828800" algn="ctr" rtl="0" fontAlgn="base">
        <a:spcBef>
          <a:spcPct val="0"/>
        </a:spcBef>
        <a:spcAft>
          <a:spcPct val="0"/>
        </a:spcAft>
        <a:defRPr sz="4400">
          <a:solidFill>
            <a:schemeClr val="tx1"/>
          </a:solidFill>
          <a:latin typeface="Calibri" panose="020F0502020204030204" charset="0"/>
          <a:ea typeface="MS PGothic" panose="020B0600070205080204"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charset="-128"/>
          <a:cs typeface="MS PGothic" panose="020B060007020508020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charset="-128"/>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8630" y="4797425"/>
            <a:ext cx="6400800" cy="1656080"/>
          </a:xfrm>
        </p:spPr>
        <p:txBody>
          <a:bodyPr vert="horz" wrap="square" lIns="91440" tIns="45720" rIns="91440" bIns="45720" numCol="1" rtlCol="0" anchor="t" anchorCtr="0" compatLnSpc="1">
            <a:normAutofit fontScale="900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32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lt"/>
                <a:ea typeface="+mn-ea"/>
                <a:cs typeface="+mn-cs"/>
              </a:rPr>
              <a:t>ROLE OF </a:t>
            </a:r>
            <a:r>
              <a:rPr lang="en-US" b="1" noProof="0" dirty="0" smtClean="0">
                <a:solidFill>
                  <a:schemeClr val="tx1"/>
                </a:solidFill>
                <a:effectLst>
                  <a:outerShdw blurRad="38100" dist="19050" dir="2700000" algn="tl" rotWithShape="0">
                    <a:schemeClr val="dk1">
                      <a:alpha val="40000"/>
                    </a:schemeClr>
                  </a:outerShdw>
                </a:effectLst>
                <a:uLnTx/>
                <a:uFillTx/>
                <a:ea typeface="+mn-ea"/>
                <a:cs typeface="+mn-cs"/>
                <a:sym typeface="+mn-ea"/>
              </a:rPr>
              <a:t>COMMUNITY NURSE IN </a:t>
            </a:r>
            <a:r>
              <a:rPr kumimoji="0" lang="en-US" sz="3200" b="1"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n-lt"/>
                <a:ea typeface="+mn-ea"/>
                <a:cs typeface="+mn-cs"/>
              </a:rPr>
              <a:t>DISASTER MANAGEMENT</a:t>
            </a: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400" b="0" i="0" u="none" strike="noStrike" kern="1200" cap="none" spc="0" normalizeH="0" baseline="0" noProof="0" dirty="0" smtClean="0">
                <a:ln>
                  <a:noFill/>
                </a:ln>
                <a:solidFill>
                  <a:schemeClr val="tx1">
                    <a:tint val="75000"/>
                  </a:schemeClr>
                </a:solidFill>
                <a:effectLst/>
                <a:uLnTx/>
                <a:uFillTx/>
                <a:latin typeface="+mn-lt"/>
                <a:ea typeface="+mn-ea"/>
                <a:cs typeface="+mn-cs"/>
              </a:rPr>
              <a:t>DR. TITIH HURIAH</a:t>
            </a:r>
          </a:p>
        </p:txBody>
      </p:sp>
      <p:pic>
        <p:nvPicPr>
          <p:cNvPr id="17411" name="Picture 1" descr="IMG_1594__.jpg"/>
          <p:cNvPicPr>
            <a:picLocks noChangeAspect="1"/>
          </p:cNvPicPr>
          <p:nvPr/>
        </p:nvPicPr>
        <p:blipFill>
          <a:blip r:embed="rId3"/>
          <a:srcRect t="16927" b="32031"/>
          <a:stretch>
            <a:fillRect/>
          </a:stretch>
        </p:blipFill>
        <p:spPr>
          <a:xfrm>
            <a:off x="0" y="1031875"/>
            <a:ext cx="9144000" cy="3111500"/>
          </a:xfrm>
          <a:prstGeom prst="rect">
            <a:avLst/>
          </a:prstGeom>
          <a:noFill/>
          <a:ln w="9525">
            <a:noFill/>
          </a:ln>
        </p:spPr>
      </p:pic>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62275" y="274955"/>
            <a:ext cx="5724525" cy="601980"/>
          </a:xfrm>
        </p:spPr>
        <p:txBody>
          <a:bodyPr vert="horz" wrap="square" lIns="91440" tIns="45720" rIns="91440" bIns="45720" numCol="1" rtlCol="0" anchor="ctr" anchorCtr="0" compatLnSpc="1">
            <a:normAutofit fontScale="90000"/>
            <a:scene3d>
              <a:camera prst="orthographicFront"/>
              <a:lightRig rig="threePt" dir="t"/>
            </a:scene3d>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solidFill>
                  <a:schemeClr val="tx1"/>
                </a:solidFill>
                <a:effectLst>
                  <a:outerShdw blurRad="38100" dist="19050" dir="2700000" algn="tl" rotWithShape="0">
                    <a:schemeClr val="dk1">
                      <a:alpha val="40000"/>
                    </a:schemeClr>
                  </a:outerShdw>
                </a:effectLst>
                <a:uLnTx/>
                <a:uFillTx/>
                <a:latin typeface="+mj-lt"/>
                <a:ea typeface="+mj-ea"/>
                <a:cs typeface="+mj-cs"/>
              </a:rPr>
              <a:t>DISASTER MANAGEMENT</a:t>
            </a:r>
          </a:p>
        </p:txBody>
      </p:sp>
      <p:sp>
        <p:nvSpPr>
          <p:cNvPr id="18435" name="Content Placeholder 2"/>
          <p:cNvSpPr>
            <a:spLocks noGrp="1"/>
          </p:cNvSpPr>
          <p:nvPr>
            <p:ph sz="half" idx="1"/>
          </p:nvPr>
        </p:nvSpPr>
        <p:spPr>
          <a:xfrm>
            <a:off x="379730" y="2070100"/>
            <a:ext cx="3893820" cy="2718435"/>
          </a:xfrm>
        </p:spPr>
        <p:txBody>
          <a:bodyPr vert="horz" wrap="square" lIns="91440" tIns="45720" rIns="91440" bIns="45720" anchor="t"/>
          <a:lstStyle/>
          <a:p>
            <a:pPr marL="0" indent="0" algn="ctr" eaLnBrk="1" hangingPunct="1">
              <a:buNone/>
            </a:pPr>
            <a:r>
              <a:rPr lang="en-US" dirty="0"/>
              <a:t>T</a:t>
            </a:r>
            <a:r>
              <a:rPr dirty="0"/>
              <a:t>he effective organization direction and utilization of available counter-disaster resources </a:t>
            </a:r>
          </a:p>
        </p:txBody>
      </p:sp>
      <p:pic>
        <p:nvPicPr>
          <p:cNvPr id="3" name="Content Placeholder 2"/>
          <p:cNvPicPr>
            <a:picLocks noGrp="1" noChangeAspect="1"/>
          </p:cNvPicPr>
          <p:nvPr>
            <p:ph sz="half" idx="2"/>
          </p:nvPr>
        </p:nvPicPr>
        <p:blipFill>
          <a:blip r:embed="rId3"/>
          <a:stretch>
            <a:fillRect/>
          </a:stretch>
        </p:blipFill>
        <p:spPr>
          <a:xfrm>
            <a:off x="4660265" y="1618615"/>
            <a:ext cx="3802380" cy="3620770"/>
          </a:xfrm>
          <a:prstGeom prst="rect">
            <a:avLst/>
          </a:prstGeom>
        </p:spPr>
      </p:pic>
      <p:sp>
        <p:nvSpPr>
          <p:cNvPr id="4" name="Text Box 3"/>
          <p:cNvSpPr txBox="1"/>
          <p:nvPr/>
        </p:nvSpPr>
        <p:spPr>
          <a:xfrm>
            <a:off x="4782185" y="5415280"/>
            <a:ext cx="3679825" cy="583565"/>
          </a:xfrm>
          <a:prstGeom prst="rect">
            <a:avLst/>
          </a:prstGeom>
          <a:noFill/>
        </p:spPr>
        <p:txBody>
          <a:bodyPr wrap="square" rtlCol="0" anchor="t">
            <a:spAutoFit/>
          </a:bodyPr>
          <a:lstStyle/>
          <a:p>
            <a:pPr algn="ctr"/>
            <a:r>
              <a:rPr lang="en-US" sz="1600"/>
              <a:t>http://www.un-spider.org/risks-and-disasters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7683" y="121697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PHASES OF DISASTER MANAGEMENT</a:t>
            </a:r>
          </a:p>
        </p:txBody>
      </p:sp>
      <p:graphicFrame>
        <p:nvGraphicFramePr>
          <p:cNvPr id="4" name="Diagram 3"/>
          <p:cNvGraphicFramePr/>
          <p:nvPr/>
        </p:nvGraphicFramePr>
        <p:xfrm>
          <a:off x="508000" y="2110740"/>
          <a:ext cx="8128000" cy="40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8630" y="4797425"/>
            <a:ext cx="8419465" cy="1320800"/>
          </a:xfrm>
        </p:spPr>
        <p:txBody>
          <a:bodyPr vert="horz" wrap="square" lIns="91440" tIns="45720" rIns="91440" bIns="45720" numCol="1" rtlCol="0" anchor="t" anchorCtr="0" compatLnSpc="1">
            <a:normAutofit lnSpcReduction="20000"/>
            <a:scene3d>
              <a:camera prst="orthographicFront"/>
              <a:lightRig rig="threePt" dir="t"/>
            </a:scene3d>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4400" noProof="0" smtClean="0">
                <a:solidFill>
                  <a:schemeClr val="tx1"/>
                </a:solidFill>
                <a:effectLst>
                  <a:outerShdw blurRad="38100" dist="19050" dir="2700000" algn="tl" rotWithShape="0">
                    <a:schemeClr val="dk1">
                      <a:alpha val="40000"/>
                    </a:schemeClr>
                  </a:outerShdw>
                </a:effectLst>
                <a:uLnTx/>
                <a:uFillTx/>
                <a:latin typeface="+mj-lt"/>
                <a:ea typeface="+mj-ea"/>
                <a:cs typeface="+mj-cs"/>
                <a:sym typeface="+mn-ea"/>
              </a:rPr>
              <a:t>COMMUNITY NURSES ROLE IN DISASTER</a:t>
            </a:r>
            <a:endParaRPr kumimoji="0" lang="en-US" sz="4400" b="0"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j-lt"/>
              <a:ea typeface="+mj-ea"/>
              <a:cs typeface="+mj-cs"/>
              <a:sym typeface="+mn-ea"/>
            </a:endParaRPr>
          </a:p>
        </p:txBody>
      </p:sp>
      <p:pic>
        <p:nvPicPr>
          <p:cNvPr id="15363" name="Picture 3" descr="kampus copy.jpg"/>
          <p:cNvPicPr>
            <a:picLocks noChangeAspect="1"/>
          </p:cNvPicPr>
          <p:nvPr/>
        </p:nvPicPr>
        <p:blipFill>
          <a:blip r:embed="rId2"/>
          <a:srcRect t="37329" b="11526"/>
          <a:stretch>
            <a:fillRect/>
          </a:stretch>
        </p:blipFill>
        <p:spPr>
          <a:xfrm>
            <a:off x="0" y="998538"/>
            <a:ext cx="9144000" cy="3138487"/>
          </a:xfrm>
          <a:prstGeom prst="rect">
            <a:avLst/>
          </a:prstGeom>
          <a:noFill/>
          <a:ln w="9525">
            <a:noFill/>
          </a:ln>
        </p:spPr>
      </p:pic>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7668" y="118522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ASSESSMENT</a:t>
            </a:r>
          </a:p>
        </p:txBody>
      </p:sp>
      <p:sp>
        <p:nvSpPr>
          <p:cNvPr id="18435" name="Content Placeholder 2"/>
          <p:cNvSpPr>
            <a:spLocks noGrp="1"/>
          </p:cNvSpPr>
          <p:nvPr>
            <p:ph idx="1"/>
          </p:nvPr>
        </p:nvSpPr>
        <p:spPr>
          <a:xfrm>
            <a:off x="457200" y="2008823"/>
            <a:ext cx="8229600" cy="3921125"/>
          </a:xfrm>
        </p:spPr>
        <p:txBody>
          <a:bodyPr vert="horz" wrap="square" lIns="91440" tIns="45720" rIns="91440" bIns="45720" anchor="t"/>
          <a:lstStyle/>
          <a:p>
            <a:pPr eaLnBrk="1" hangingPunct="1"/>
            <a:r>
              <a:rPr lang="en-US" dirty="0"/>
              <a:t>Assess the community (E.g. Local climate conductive for disaster)</a:t>
            </a:r>
          </a:p>
          <a:p>
            <a:pPr eaLnBrk="1" hangingPunct="1"/>
            <a:r>
              <a:rPr lang="en-US" dirty="0"/>
              <a:t>Past history of disaster</a:t>
            </a:r>
          </a:p>
          <a:p>
            <a:pPr eaLnBrk="1" hangingPunct="1"/>
            <a:r>
              <a:rPr lang="en-US" dirty="0"/>
              <a:t>Personal available in the community</a:t>
            </a:r>
          </a:p>
          <a:p>
            <a:pPr eaLnBrk="1" hangingPunct="1"/>
            <a:r>
              <a:rPr lang="en-US" dirty="0"/>
              <a:t>local agencies</a:t>
            </a:r>
          </a:p>
          <a:p>
            <a:pPr eaLnBrk="1" hangingPunct="1"/>
            <a:r>
              <a:rPr lang="en-US" dirty="0"/>
              <a:t>Health care facilities available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4668" y="1760538"/>
            <a:ext cx="8229600" cy="576263"/>
          </a:xfrm>
        </p:spPr>
        <p:txBody>
          <a:bodyPr vert="horz" wrap="square" lIns="91440" tIns="45720" rIns="91440" bIns="45720" numCol="1" rtlCol="0" anchor="ctr"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DEVELOP DISASTER PLAN</a:t>
            </a:r>
            <a:br>
              <a:rPr kumimoji="0" lang="en-US" sz="4400" b="0" i="0" u="none" strike="noStrike" kern="1200" cap="none" spc="0" normalizeH="0" baseline="0" noProof="0" smtClean="0">
                <a:ln>
                  <a:noFill/>
                </a:ln>
                <a:solidFill>
                  <a:schemeClr val="tx1"/>
                </a:solidFill>
                <a:effectLst/>
                <a:uLnTx/>
                <a:uFillTx/>
                <a:latin typeface="+mj-lt"/>
                <a:ea typeface="+mj-ea"/>
                <a:cs typeface="+mj-cs"/>
              </a:rPr>
            </a:br>
            <a:r>
              <a:rPr kumimoji="0" lang="en-US" sz="2800" b="1" i="0" u="none" strike="noStrike" kern="1200" cap="none" spc="0" normalizeH="0" baseline="0" noProof="0" smtClean="0">
                <a:ln>
                  <a:noFill/>
                </a:ln>
                <a:solidFill>
                  <a:schemeClr val="tx1"/>
                </a:solidFill>
                <a:effectLst/>
                <a:uLnTx/>
                <a:uFillTx/>
                <a:latin typeface="+mj-lt"/>
                <a:ea typeface="+mj-ea"/>
                <a:cs typeface="+mj-cs"/>
              </a:rPr>
              <a:t>Aim</a:t>
            </a:r>
            <a:r>
              <a:rPr kumimoji="0" lang="en-US" sz="2800" b="0" i="0" u="none" strike="noStrike" kern="1200" cap="none" spc="0" normalizeH="0" baseline="0" noProof="0" smtClean="0">
                <a:ln>
                  <a:noFill/>
                </a:ln>
                <a:solidFill>
                  <a:schemeClr val="tx1"/>
                </a:solidFill>
                <a:effectLst/>
                <a:uLnTx/>
                <a:uFillTx/>
                <a:latin typeface="+mj-lt"/>
                <a:ea typeface="+mj-ea"/>
                <a:cs typeface="+mj-cs"/>
              </a:rPr>
              <a:t> : To provide prompt and effective medical care to the maximum possible in order to minimize morbidity and mortality.</a:t>
            </a:r>
          </a:p>
        </p:txBody>
      </p:sp>
      <p:sp>
        <p:nvSpPr>
          <p:cNvPr id="18435" name="Content Placeholder 2"/>
          <p:cNvSpPr>
            <a:spLocks noGrp="1"/>
          </p:cNvSpPr>
          <p:nvPr>
            <p:ph idx="1"/>
          </p:nvPr>
        </p:nvSpPr>
        <p:spPr>
          <a:xfrm>
            <a:off x="572770" y="3091815"/>
            <a:ext cx="8114030" cy="2540000"/>
          </a:xfrm>
        </p:spPr>
        <p:txBody>
          <a:bodyPr vert="horz" wrap="square" lIns="91440" tIns="45720" rIns="91440" bIns="45720" anchor="t"/>
          <a:lstStyle/>
          <a:p>
            <a:pPr eaLnBrk="1" hangingPunct="1"/>
            <a:r>
              <a:rPr dirty="0"/>
              <a:t>Diagnose community disaster threats.</a:t>
            </a:r>
          </a:p>
          <a:p>
            <a:pPr eaLnBrk="1" hangingPunct="1"/>
            <a:r>
              <a:rPr dirty="0"/>
              <a:t>Determine the actual and potential disaster threats.</a:t>
            </a:r>
          </a:p>
          <a:p>
            <a:pPr eaLnBrk="1" hangingPunct="1"/>
            <a:r>
              <a:rPr dirty="0"/>
              <a:t>Community disaster planning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092835"/>
            <a:ext cx="8229600" cy="92202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1" i="0" u="none" strike="noStrike" kern="1200" cap="none" spc="0" normalizeH="0" baseline="0" noProof="0" smtClean="0">
                <a:ln>
                  <a:noFill/>
                </a:ln>
                <a:solidFill>
                  <a:schemeClr val="tx1"/>
                </a:solidFill>
                <a:effectLst/>
                <a:uLnTx/>
                <a:uFillTx/>
                <a:latin typeface="+mj-lt"/>
                <a:ea typeface="+mj-ea"/>
                <a:cs typeface="+mj-cs"/>
              </a:rPr>
              <a:t>PREPARE THE STAFF AND INSTITUTIONAL RESOURCES</a:t>
            </a:r>
          </a:p>
        </p:txBody>
      </p:sp>
      <p:sp>
        <p:nvSpPr>
          <p:cNvPr id="18435" name="Content Placeholder 2"/>
          <p:cNvSpPr>
            <a:spLocks noGrp="1"/>
          </p:cNvSpPr>
          <p:nvPr>
            <p:ph idx="1"/>
          </p:nvPr>
        </p:nvSpPr>
        <p:spPr>
          <a:xfrm>
            <a:off x="457200" y="2262188"/>
            <a:ext cx="8229600" cy="3921125"/>
          </a:xfrm>
        </p:spPr>
        <p:txBody>
          <a:bodyPr vert="horz" wrap="square" lIns="91440" tIns="45720" rIns="91440" bIns="45720" anchor="t"/>
          <a:lstStyle/>
          <a:p>
            <a:pPr marL="0" indent="0" eaLnBrk="1" hangingPunct="1">
              <a:buNone/>
            </a:pPr>
            <a:r>
              <a:rPr dirty="0"/>
              <a:t>Objectives </a:t>
            </a:r>
            <a:r>
              <a:rPr lang="en-US" dirty="0"/>
              <a:t>:</a:t>
            </a:r>
            <a:endParaRPr dirty="0"/>
          </a:p>
          <a:p>
            <a:pPr eaLnBrk="1" hangingPunct="1"/>
            <a:r>
              <a:rPr dirty="0"/>
              <a:t>Prepare the staff and institutional resources.</a:t>
            </a:r>
          </a:p>
          <a:p>
            <a:pPr eaLnBrk="1" hangingPunct="1"/>
            <a:r>
              <a:rPr dirty="0"/>
              <a:t>Create a community awareness.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21410"/>
            <a:ext cx="8229600" cy="66421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1" i="0" u="none" strike="noStrike" kern="1200" cap="none" spc="0" normalizeH="0" baseline="0" noProof="0" smtClean="0">
                <a:ln>
                  <a:noFill/>
                </a:ln>
                <a:solidFill>
                  <a:schemeClr val="tx1"/>
                </a:solidFill>
                <a:effectLst/>
                <a:uLnTx/>
                <a:uFillTx/>
                <a:latin typeface="+mj-lt"/>
                <a:ea typeface="+mj-ea"/>
                <a:cs typeface="+mj-cs"/>
              </a:rPr>
              <a:t>CONSTITUTION OF DISASTER MANAGEMENT</a:t>
            </a:r>
          </a:p>
        </p:txBody>
      </p:sp>
      <p:sp>
        <p:nvSpPr>
          <p:cNvPr id="18435" name="Content Placeholder 2"/>
          <p:cNvSpPr>
            <a:spLocks noGrp="1"/>
          </p:cNvSpPr>
          <p:nvPr>
            <p:ph idx="1"/>
          </p:nvPr>
        </p:nvSpPr>
        <p:spPr>
          <a:xfrm>
            <a:off x="457200" y="1857375"/>
            <a:ext cx="8124825" cy="4657725"/>
          </a:xfrm>
        </p:spPr>
        <p:txBody>
          <a:bodyPr vert="horz" wrap="square" lIns="91440" tIns="45720" rIns="91440" bIns="45720" anchor="t"/>
          <a:lstStyle/>
          <a:p>
            <a:pPr marL="0" indent="0" eaLnBrk="1" hangingPunct="1">
              <a:lnSpc>
                <a:spcPct val="100000"/>
              </a:lnSpc>
              <a:spcBef>
                <a:spcPts val="20"/>
              </a:spcBef>
              <a:spcAft>
                <a:spcPts val="0"/>
              </a:spcAft>
              <a:buNone/>
            </a:pPr>
            <a:r>
              <a:rPr b="1" dirty="0"/>
              <a:t>Plan for </a:t>
            </a:r>
            <a:r>
              <a:rPr lang="en-US" b="1" dirty="0"/>
              <a:t>:</a:t>
            </a:r>
            <a:endParaRPr sz="2800" dirty="0"/>
          </a:p>
          <a:p>
            <a:pPr eaLnBrk="1" hangingPunct="1">
              <a:lnSpc>
                <a:spcPct val="100000"/>
              </a:lnSpc>
              <a:spcBef>
                <a:spcPts val="20"/>
              </a:spcBef>
              <a:spcAft>
                <a:spcPts val="0"/>
              </a:spcAft>
            </a:pPr>
            <a:r>
              <a:rPr sz="2800" dirty="0"/>
              <a:t>Constitution of disaster management committee</a:t>
            </a:r>
          </a:p>
          <a:p>
            <a:pPr eaLnBrk="1" hangingPunct="1">
              <a:lnSpc>
                <a:spcPct val="100000"/>
              </a:lnSpc>
              <a:spcBef>
                <a:spcPts val="20"/>
              </a:spcBef>
              <a:spcAft>
                <a:spcPts val="0"/>
              </a:spcAft>
            </a:pPr>
            <a:r>
              <a:rPr sz="2800" dirty="0"/>
              <a:t>Disaster control room.</a:t>
            </a:r>
          </a:p>
          <a:p>
            <a:pPr eaLnBrk="1" hangingPunct="1">
              <a:lnSpc>
                <a:spcPct val="100000"/>
              </a:lnSpc>
              <a:spcBef>
                <a:spcPts val="20"/>
              </a:spcBef>
              <a:spcAft>
                <a:spcPts val="0"/>
              </a:spcAft>
            </a:pPr>
            <a:r>
              <a:rPr sz="2800" dirty="0"/>
              <a:t>To refer the calamities to treat</a:t>
            </a:r>
          </a:p>
          <a:p>
            <a:pPr eaLnBrk="1" hangingPunct="1">
              <a:lnSpc>
                <a:spcPct val="100000"/>
              </a:lnSpc>
              <a:spcBef>
                <a:spcPts val="20"/>
              </a:spcBef>
              <a:spcAft>
                <a:spcPts val="0"/>
              </a:spcAft>
            </a:pPr>
            <a:r>
              <a:rPr sz="2800" dirty="0"/>
              <a:t>Rapid response team</a:t>
            </a:r>
          </a:p>
          <a:p>
            <a:pPr eaLnBrk="1" hangingPunct="1">
              <a:lnSpc>
                <a:spcPct val="100000"/>
              </a:lnSpc>
              <a:spcBef>
                <a:spcPts val="20"/>
              </a:spcBef>
              <a:spcAft>
                <a:spcPts val="0"/>
              </a:spcAft>
            </a:pPr>
            <a:r>
              <a:rPr sz="2800" dirty="0"/>
              <a:t>Information and communication.</a:t>
            </a:r>
          </a:p>
          <a:p>
            <a:pPr eaLnBrk="1" hangingPunct="1">
              <a:lnSpc>
                <a:spcPct val="100000"/>
              </a:lnSpc>
              <a:spcBef>
                <a:spcPts val="20"/>
              </a:spcBef>
              <a:spcAft>
                <a:spcPts val="0"/>
              </a:spcAft>
            </a:pPr>
            <a:r>
              <a:rPr sz="2800" dirty="0"/>
              <a:t>Disaster beds</a:t>
            </a:r>
          </a:p>
          <a:p>
            <a:pPr eaLnBrk="1" hangingPunct="1">
              <a:lnSpc>
                <a:spcPct val="100000"/>
              </a:lnSpc>
              <a:spcBef>
                <a:spcPts val="20"/>
              </a:spcBef>
              <a:spcAft>
                <a:spcPts val="0"/>
              </a:spcAft>
            </a:pPr>
            <a:r>
              <a:rPr sz="2800" dirty="0"/>
              <a:t>Logistic support system-equipment and supplies.</a:t>
            </a:r>
          </a:p>
          <a:p>
            <a:pPr eaLnBrk="1" hangingPunct="1">
              <a:lnSpc>
                <a:spcPct val="100000"/>
              </a:lnSpc>
              <a:spcBef>
                <a:spcPts val="20"/>
              </a:spcBef>
              <a:spcAft>
                <a:spcPts val="0"/>
              </a:spcAft>
            </a:pPr>
            <a:r>
              <a:rPr sz="2800" dirty="0"/>
              <a:t>Training and drills.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01420"/>
            <a:ext cx="8229600" cy="61341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1" i="0" u="none" strike="noStrike" kern="1200" cap="none" spc="0" normalizeH="0" baseline="0" noProof="0" smtClean="0">
                <a:ln>
                  <a:noFill/>
                </a:ln>
                <a:solidFill>
                  <a:schemeClr val="tx1"/>
                </a:solidFill>
                <a:effectLst/>
                <a:uLnTx/>
                <a:uFillTx/>
                <a:latin typeface="+mj-lt"/>
                <a:ea typeface="+mj-ea"/>
                <a:cs typeface="+mj-cs"/>
              </a:rPr>
              <a:t>ELEMENTS of DISASTER PLAN</a:t>
            </a:r>
          </a:p>
        </p:txBody>
      </p:sp>
      <p:sp>
        <p:nvSpPr>
          <p:cNvPr id="3" name="Content Placeholder 2"/>
          <p:cNvSpPr>
            <a:spLocks noGrp="1"/>
          </p:cNvSpPr>
          <p:nvPr>
            <p:ph sz="half" idx="1"/>
          </p:nvPr>
        </p:nvSpPr>
        <p:spPr>
          <a:xfrm>
            <a:off x="457200" y="1991360"/>
            <a:ext cx="4038600" cy="4525963"/>
          </a:xfrm>
        </p:spPr>
        <p:txBody>
          <a:bodyPr/>
          <a:lstStyle/>
          <a:p>
            <a:r>
              <a:rPr lang="en-US"/>
              <a:t>Chain of authority</a:t>
            </a:r>
          </a:p>
          <a:p>
            <a:r>
              <a:rPr lang="en-US"/>
              <a:t>Lines of communication</a:t>
            </a:r>
          </a:p>
          <a:p>
            <a:r>
              <a:rPr lang="en-US"/>
              <a:t>Modes of transport</a:t>
            </a:r>
          </a:p>
          <a:p>
            <a:r>
              <a:rPr lang="en-US"/>
              <a:t>Mobilization</a:t>
            </a:r>
          </a:p>
          <a:p>
            <a:r>
              <a:rPr lang="en-US"/>
              <a:t>Warning</a:t>
            </a:r>
          </a:p>
          <a:p>
            <a:r>
              <a:rPr lang="en-US"/>
              <a:t>Equation</a:t>
            </a:r>
          </a:p>
          <a:p>
            <a:r>
              <a:rPr lang="en-US">
                <a:sym typeface="+mn-ea"/>
              </a:rPr>
              <a:t>Rescue and recovery</a:t>
            </a:r>
            <a:endParaRPr lang="en-US"/>
          </a:p>
          <a:p>
            <a:endParaRPr lang="en-US"/>
          </a:p>
        </p:txBody>
      </p:sp>
      <p:sp>
        <p:nvSpPr>
          <p:cNvPr id="4" name="Content Placeholder 3"/>
          <p:cNvSpPr>
            <a:spLocks noGrp="1"/>
          </p:cNvSpPr>
          <p:nvPr>
            <p:ph sz="half" idx="2"/>
          </p:nvPr>
        </p:nvSpPr>
        <p:spPr>
          <a:xfrm>
            <a:off x="4648200" y="1991360"/>
            <a:ext cx="4038600" cy="4525963"/>
          </a:xfrm>
        </p:spPr>
        <p:txBody>
          <a:bodyPr/>
          <a:lstStyle/>
          <a:p>
            <a:r>
              <a:rPr lang="en-US"/>
              <a:t>Triage</a:t>
            </a:r>
          </a:p>
          <a:p>
            <a:r>
              <a:rPr lang="en-US"/>
              <a:t>Treatment</a:t>
            </a:r>
          </a:p>
          <a:p>
            <a:r>
              <a:rPr lang="en-US"/>
              <a:t>Support of victims and families</a:t>
            </a:r>
          </a:p>
          <a:p>
            <a:r>
              <a:rPr lang="en-US"/>
              <a:t>Care of dead bodies</a:t>
            </a:r>
          </a:p>
          <a:p>
            <a:r>
              <a:rPr lang="en-US"/>
              <a:t>Disaster worker rehabilitation.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17379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ACTIVATION OF DISASTER MANAGEMENT PLANS</a:t>
            </a:r>
          </a:p>
        </p:txBody>
      </p:sp>
      <p:sp>
        <p:nvSpPr>
          <p:cNvPr id="18435" name="Content Placeholder 2"/>
          <p:cNvSpPr>
            <a:spLocks noGrp="1"/>
          </p:cNvSpPr>
          <p:nvPr>
            <p:ph idx="1"/>
          </p:nvPr>
        </p:nvSpPr>
        <p:spPr>
          <a:xfrm>
            <a:off x="537845" y="1911668"/>
            <a:ext cx="8229600" cy="3921125"/>
          </a:xfrm>
        </p:spPr>
        <p:txBody>
          <a:bodyPr vert="horz" wrap="square" lIns="91440" tIns="45720" rIns="91440" bIns="45720" anchor="t"/>
          <a:lstStyle/>
          <a:p>
            <a:pPr eaLnBrk="1" hangingPunct="1">
              <a:lnSpc>
                <a:spcPct val="100000"/>
              </a:lnSpc>
              <a:spcBef>
                <a:spcPts val="20"/>
              </a:spcBef>
              <a:spcAft>
                <a:spcPts val="0"/>
              </a:spcAft>
            </a:pPr>
            <a:r>
              <a:rPr sz="2800" dirty="0"/>
              <a:t>Develop a standard operating procedure</a:t>
            </a:r>
          </a:p>
          <a:p>
            <a:pPr eaLnBrk="1" hangingPunct="1">
              <a:lnSpc>
                <a:spcPct val="100000"/>
              </a:lnSpc>
              <a:spcBef>
                <a:spcPts val="20"/>
              </a:spcBef>
              <a:spcAft>
                <a:spcPts val="0"/>
              </a:spcAft>
            </a:pPr>
            <a:r>
              <a:rPr sz="2800" dirty="0"/>
              <a:t>Reception area-Disaster content room.</a:t>
            </a:r>
          </a:p>
          <a:p>
            <a:pPr eaLnBrk="1" hangingPunct="1">
              <a:lnSpc>
                <a:spcPct val="100000"/>
              </a:lnSpc>
              <a:spcBef>
                <a:spcPts val="20"/>
              </a:spcBef>
              <a:spcAft>
                <a:spcPts val="0"/>
              </a:spcAft>
            </a:pPr>
            <a:r>
              <a:rPr sz="2800" dirty="0"/>
              <a:t>Triage</a:t>
            </a:r>
          </a:p>
          <a:p>
            <a:pPr eaLnBrk="1" hangingPunct="1">
              <a:lnSpc>
                <a:spcPct val="100000"/>
              </a:lnSpc>
              <a:spcBef>
                <a:spcPts val="20"/>
              </a:spcBef>
              <a:spcAft>
                <a:spcPts val="0"/>
              </a:spcAft>
            </a:pPr>
            <a:r>
              <a:rPr sz="2800" dirty="0"/>
              <a:t>Documentation at control room</a:t>
            </a:r>
          </a:p>
          <a:p>
            <a:pPr eaLnBrk="1" hangingPunct="1">
              <a:lnSpc>
                <a:spcPct val="100000"/>
              </a:lnSpc>
              <a:spcBef>
                <a:spcPts val="20"/>
              </a:spcBef>
              <a:spcAft>
                <a:spcPts val="0"/>
              </a:spcAft>
            </a:pPr>
            <a:r>
              <a:rPr sz="2800" dirty="0"/>
              <a:t>Public relation</a:t>
            </a:r>
          </a:p>
          <a:p>
            <a:pPr eaLnBrk="1" hangingPunct="1">
              <a:lnSpc>
                <a:spcPct val="100000"/>
              </a:lnSpc>
              <a:spcBef>
                <a:spcPts val="20"/>
              </a:spcBef>
              <a:spcAft>
                <a:spcPts val="0"/>
              </a:spcAft>
            </a:pPr>
            <a:r>
              <a:rPr sz="2800" dirty="0"/>
              <a:t>Essential services-eg.water and power and food</a:t>
            </a:r>
          </a:p>
          <a:p>
            <a:pPr eaLnBrk="1" hangingPunct="1">
              <a:lnSpc>
                <a:spcPct val="100000"/>
              </a:lnSpc>
              <a:spcBef>
                <a:spcPts val="20"/>
              </a:spcBef>
              <a:spcAft>
                <a:spcPts val="0"/>
              </a:spcAft>
            </a:pPr>
            <a:r>
              <a:rPr sz="2800" dirty="0"/>
              <a:t>Crowd management/security arrangements.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03536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1" i="0" u="none" strike="noStrike" kern="1200" cap="none" spc="0" normalizeH="0" baseline="0" noProof="0" smtClean="0">
                <a:ln>
                  <a:noFill/>
                </a:ln>
                <a:solidFill>
                  <a:schemeClr val="tx1"/>
                </a:solidFill>
                <a:effectLst/>
                <a:uLnTx/>
                <a:uFillTx/>
                <a:latin typeface="+mj-lt"/>
                <a:ea typeface="+mj-ea"/>
                <a:cs typeface="+mj-cs"/>
              </a:rPr>
              <a:t>ACTIVITIES NEEDED IN PLANNING</a:t>
            </a:r>
          </a:p>
        </p:txBody>
      </p:sp>
      <p:sp>
        <p:nvSpPr>
          <p:cNvPr id="18435" name="Content Placeholder 2"/>
          <p:cNvSpPr>
            <a:spLocks noGrp="1"/>
          </p:cNvSpPr>
          <p:nvPr>
            <p:ph idx="1"/>
          </p:nvPr>
        </p:nvSpPr>
        <p:spPr>
          <a:xfrm>
            <a:off x="457200" y="1722120"/>
            <a:ext cx="8343900" cy="4381500"/>
          </a:xfrm>
        </p:spPr>
        <p:txBody>
          <a:bodyPr vert="horz" wrap="square" lIns="91440" tIns="45720" rIns="91440" bIns="45720" anchor="t"/>
          <a:lstStyle/>
          <a:p>
            <a:pPr eaLnBrk="1" hangingPunct="1"/>
            <a:r>
              <a:rPr sz="2400" dirty="0"/>
              <a:t>Identify local community communication system</a:t>
            </a:r>
          </a:p>
          <a:p>
            <a:pPr eaLnBrk="1" hangingPunct="1"/>
            <a:r>
              <a:rPr sz="2400" dirty="0"/>
              <a:t>Identify disaster personnel like private and professional voluntary etc.</a:t>
            </a:r>
          </a:p>
          <a:p>
            <a:pPr eaLnBrk="1" hangingPunct="1"/>
            <a:r>
              <a:rPr sz="2400" dirty="0"/>
              <a:t>Identify regional back up agencies and personnel</a:t>
            </a:r>
          </a:p>
          <a:p>
            <a:pPr eaLnBrk="1" hangingPunct="1"/>
            <a:r>
              <a:rPr sz="2400" dirty="0"/>
              <a:t>Identify specific responsibilities for various personnel involved in the disaster plan.</a:t>
            </a:r>
          </a:p>
          <a:p>
            <a:pPr eaLnBrk="1" hangingPunct="1"/>
            <a:r>
              <a:rPr sz="2400" dirty="0"/>
              <a:t>Set up an emergency medical system and chain of activation.</a:t>
            </a:r>
          </a:p>
          <a:p>
            <a:pPr eaLnBrk="1" hangingPunct="1"/>
            <a:r>
              <a:rPr sz="2400" dirty="0"/>
              <a:t>Identify location and accessibility of equipments and supplies.</a:t>
            </a:r>
          </a:p>
          <a:p>
            <a:pPr eaLnBrk="1" hangingPunct="1"/>
            <a:r>
              <a:rPr sz="2400" dirty="0"/>
              <a:t>Check proper functioning of emergency equipments.</a:t>
            </a:r>
          </a:p>
          <a:p>
            <a:pPr eaLnBrk="1" hangingPunct="1"/>
            <a:r>
              <a:rPr sz="2400" dirty="0"/>
              <a:t>Identify outdated supplies and replace.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99853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DISASTER IN HOLLY QUR'AN</a:t>
            </a:r>
          </a:p>
        </p:txBody>
      </p:sp>
      <p:sp>
        <p:nvSpPr>
          <p:cNvPr id="18435" name="Content Placeholder 2"/>
          <p:cNvSpPr>
            <a:spLocks noGrp="1"/>
          </p:cNvSpPr>
          <p:nvPr>
            <p:ph idx="1"/>
          </p:nvPr>
        </p:nvSpPr>
        <p:spPr>
          <a:xfrm>
            <a:off x="313690" y="1662430"/>
            <a:ext cx="8481060" cy="4951095"/>
          </a:xfrm>
        </p:spPr>
        <p:txBody>
          <a:bodyPr vert="horz" wrap="square" lIns="91440" tIns="45720" rIns="91440" bIns="45720" anchor="t"/>
          <a:lstStyle/>
          <a:p>
            <a:pPr marL="0" indent="0" algn="ctr" eaLnBrk="1" hangingPunct="1">
              <a:buNone/>
            </a:pPr>
            <a:r>
              <a:rPr lang="en-US" b="1" dirty="0"/>
              <a:t>QS 29 : 40</a:t>
            </a:r>
            <a:endParaRPr sz="2400" dirty="0"/>
          </a:p>
          <a:p>
            <a:pPr marL="0" indent="0" algn="ctr" eaLnBrk="1" hangingPunct="1">
              <a:buNone/>
            </a:pPr>
            <a:r>
              <a:rPr sz="2000" dirty="0"/>
              <a:t>So each We seized </a:t>
            </a:r>
            <a:r>
              <a:rPr sz="2000" b="1" dirty="0"/>
              <a:t>for his sin</a:t>
            </a:r>
            <a:r>
              <a:rPr sz="2000" dirty="0"/>
              <a:t>; and among them were those upon whom We sent </a:t>
            </a:r>
            <a:r>
              <a:rPr sz="2000" b="1" dirty="0"/>
              <a:t>a storm of stones</a:t>
            </a:r>
            <a:r>
              <a:rPr sz="2000" dirty="0"/>
              <a:t>, and among them were those who were</a:t>
            </a:r>
            <a:r>
              <a:rPr sz="2000" b="1" dirty="0"/>
              <a:t> seized by the blast [from the sky]</a:t>
            </a:r>
            <a:r>
              <a:rPr sz="2000" dirty="0"/>
              <a:t>, and among them were those whom We caused </a:t>
            </a:r>
            <a:r>
              <a:rPr sz="2000" b="1" dirty="0"/>
              <a:t>the earth to swallow</a:t>
            </a:r>
            <a:r>
              <a:rPr sz="2000" dirty="0"/>
              <a:t>, and among them were those whom We</a:t>
            </a:r>
            <a:r>
              <a:rPr sz="2000" b="1" dirty="0"/>
              <a:t> drowned</a:t>
            </a:r>
            <a:r>
              <a:rPr sz="2000" dirty="0"/>
              <a:t>. And Allah would not have wronged them, but it was they who were wronging themselves.</a:t>
            </a:r>
          </a:p>
          <a:p>
            <a:pPr marL="0" indent="0" algn="ctr" eaLnBrk="1" hangingPunct="1">
              <a:buNone/>
            </a:pPr>
            <a:endParaRPr sz="2000" dirty="0"/>
          </a:p>
          <a:p>
            <a:pPr marL="0" indent="0" algn="ctr" eaLnBrk="1" hangingPunct="1">
              <a:buNone/>
            </a:pPr>
            <a:r>
              <a:rPr sz="2000" i="1" dirty="0"/>
              <a:t>Maka masing-masing (mereka itu) </a:t>
            </a:r>
            <a:r>
              <a:rPr sz="2000" b="1" i="1" dirty="0"/>
              <a:t>Kami siksa disebabkan dosanya</a:t>
            </a:r>
            <a:r>
              <a:rPr sz="2000" i="1" dirty="0"/>
              <a:t>, maka di antara mereka ada yang Kami timpakan kepadanya </a:t>
            </a:r>
            <a:r>
              <a:rPr sz="2000" b="1" i="1" dirty="0"/>
              <a:t>hujan batu kerikil </a:t>
            </a:r>
            <a:r>
              <a:rPr sz="2000" i="1" dirty="0"/>
              <a:t>dan di antara mereka ada yang ditimpa </a:t>
            </a:r>
            <a:r>
              <a:rPr sz="2000" b="1" i="1" dirty="0"/>
              <a:t>suara keras yang mengguntur</a:t>
            </a:r>
            <a:r>
              <a:rPr sz="2000" i="1" dirty="0"/>
              <a:t>, dan di antara mereka ada yang </a:t>
            </a:r>
            <a:r>
              <a:rPr sz="2000" b="1" i="1" dirty="0"/>
              <a:t>Kami benamkan ke dalam bumi</a:t>
            </a:r>
            <a:r>
              <a:rPr sz="2000" i="1" dirty="0"/>
              <a:t>, dan di antara mereka ada yang </a:t>
            </a:r>
            <a:r>
              <a:rPr sz="2000" b="1" i="1" dirty="0"/>
              <a:t>Kami tenggelamkan</a:t>
            </a:r>
            <a:r>
              <a:rPr sz="2000" i="1" dirty="0"/>
              <a:t>, dan Allah sekali-kali tidak hendak menganiaya mereka, akan tetapi merekalah yang menganiaya diri mereka sendiri.</a:t>
            </a:r>
          </a:p>
          <a:p>
            <a:pPr marL="0" indent="0" algn="ctr" eaLnBrk="1" hangingPunct="1">
              <a:buNone/>
            </a:pPr>
            <a:endParaRPr sz="2000" dirty="0"/>
          </a:p>
          <a:p>
            <a:pPr marL="0" indent="0" algn="ctr" eaLnBrk="1" hangingPunct="1">
              <a:buNone/>
            </a:pPr>
            <a:endParaRPr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39223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1" i="0" u="none" strike="noStrike" kern="1200" cap="none" spc="0" normalizeH="0" baseline="0" noProof="0" smtClean="0">
                <a:ln>
                  <a:noFill/>
                </a:ln>
                <a:solidFill>
                  <a:schemeClr val="tx1"/>
                </a:solidFill>
                <a:effectLst/>
                <a:uLnTx/>
                <a:uFillTx/>
                <a:latin typeface="+mj-lt"/>
                <a:ea typeface="+mj-ea"/>
                <a:cs typeface="+mj-cs"/>
              </a:rPr>
              <a:t>IMPLEMENT DISASTER PLANS</a:t>
            </a:r>
          </a:p>
        </p:txBody>
      </p:sp>
      <p:sp>
        <p:nvSpPr>
          <p:cNvPr id="18435" name="Content Placeholder 2"/>
          <p:cNvSpPr>
            <a:spLocks noGrp="1"/>
          </p:cNvSpPr>
          <p:nvPr>
            <p:ph idx="1"/>
          </p:nvPr>
        </p:nvSpPr>
        <p:spPr>
          <a:xfrm>
            <a:off x="526415" y="2193608"/>
            <a:ext cx="8229600" cy="3921125"/>
          </a:xfrm>
        </p:spPr>
        <p:txBody>
          <a:bodyPr vert="horz" wrap="square" lIns="91440" tIns="45720" rIns="91440" bIns="45720" anchor="t"/>
          <a:lstStyle/>
          <a:p>
            <a:pPr eaLnBrk="1" hangingPunct="1"/>
            <a:r>
              <a:rPr sz="2800" dirty="0"/>
              <a:t>Focus on primary prevention activities to prevent occurrence of man made disaster.</a:t>
            </a:r>
          </a:p>
          <a:p>
            <a:pPr eaLnBrk="1" hangingPunct="1"/>
            <a:r>
              <a:rPr sz="2800" dirty="0"/>
              <a:t>Practice community disaster plans with all personnal-eg. Triage, Supply of food ,water.</a:t>
            </a:r>
          </a:p>
          <a:p>
            <a:pPr eaLnBrk="1" hangingPunct="1"/>
            <a:r>
              <a:rPr sz="2800" dirty="0"/>
              <a:t>practice using equipment, obtaining and distributing supplies.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5770" y="4647565"/>
            <a:ext cx="8419465" cy="1320800"/>
          </a:xfrm>
        </p:spPr>
        <p:txBody>
          <a:bodyPr vert="horz" wrap="square" lIns="91440" tIns="45720" rIns="91440" bIns="45720" numCol="1" rtlCol="0" anchor="t" anchorCtr="0" compatLnSpc="1">
            <a:normAutofit lnSpcReduction="20000"/>
            <a:scene3d>
              <a:camera prst="orthographicFront"/>
              <a:lightRig rig="threePt" dir="t"/>
            </a:scene3d>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4400" noProof="0" smtClean="0">
                <a:solidFill>
                  <a:schemeClr val="tx1"/>
                </a:solidFill>
                <a:effectLst>
                  <a:outerShdw blurRad="38100" dist="19050" dir="2700000" algn="tl" rotWithShape="0">
                    <a:schemeClr val="dk1">
                      <a:alpha val="40000"/>
                    </a:schemeClr>
                  </a:outerShdw>
                </a:effectLst>
                <a:uLnTx/>
                <a:uFillTx/>
                <a:latin typeface="+mj-lt"/>
                <a:ea typeface="+mj-ea"/>
                <a:cs typeface="+mj-cs"/>
                <a:sym typeface="+mn-ea"/>
              </a:rPr>
              <a:t>ROLE OF COMMUNITY NURSE IN DIFFERENT PHASES</a:t>
            </a:r>
            <a:endParaRPr kumimoji="0" lang="en-US" sz="4400" b="0" i="0" u="none" strike="noStrike" kern="1200" cap="none" spc="0" normalizeH="0" baseline="0" noProof="0" dirty="0" smtClean="0">
              <a:solidFill>
                <a:schemeClr val="tx1"/>
              </a:solidFill>
              <a:effectLst>
                <a:outerShdw blurRad="38100" dist="19050" dir="2700000" algn="tl" rotWithShape="0">
                  <a:schemeClr val="dk1">
                    <a:alpha val="40000"/>
                  </a:schemeClr>
                </a:outerShdw>
              </a:effectLst>
              <a:uLnTx/>
              <a:uFillTx/>
              <a:latin typeface="+mj-lt"/>
              <a:ea typeface="+mj-ea"/>
              <a:cs typeface="+mj-cs"/>
              <a:sym typeface="+mn-ea"/>
            </a:endParaRPr>
          </a:p>
        </p:txBody>
      </p:sp>
      <p:pic>
        <p:nvPicPr>
          <p:cNvPr id="15363" name="Picture 3" descr="kampus copy.jpg"/>
          <p:cNvPicPr>
            <a:picLocks noChangeAspect="1"/>
          </p:cNvPicPr>
          <p:nvPr/>
        </p:nvPicPr>
        <p:blipFill>
          <a:blip r:embed="rId2"/>
          <a:srcRect t="37329" b="11526"/>
          <a:stretch>
            <a:fillRect/>
          </a:stretch>
        </p:blipFill>
        <p:spPr>
          <a:xfrm>
            <a:off x="0" y="998538"/>
            <a:ext cx="9144000" cy="3138487"/>
          </a:xfrm>
          <a:prstGeom prst="rect">
            <a:avLst/>
          </a:prstGeom>
          <a:noFill/>
          <a:ln w="9525">
            <a:noFill/>
          </a:ln>
        </p:spPr>
      </p:pic>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8470"/>
            <a:ext cx="8229600" cy="775970"/>
          </a:xfrm>
        </p:spPr>
        <p:txBody>
          <a:bodyPr/>
          <a:lstStyle/>
          <a:p>
            <a:r>
              <a:rPr lang="en-US"/>
              <a:t>it's time for QUIZ</a:t>
            </a:r>
          </a:p>
        </p:txBody>
      </p:sp>
      <p:sp>
        <p:nvSpPr>
          <p:cNvPr id="3" name="Content Placeholder 2"/>
          <p:cNvSpPr>
            <a:spLocks noGrp="1"/>
          </p:cNvSpPr>
          <p:nvPr>
            <p:ph idx="1"/>
          </p:nvPr>
        </p:nvSpPr>
        <p:spPr>
          <a:xfrm>
            <a:off x="457200" y="1668145"/>
            <a:ext cx="8229600" cy="4545965"/>
          </a:xfrm>
        </p:spPr>
        <p:txBody>
          <a:bodyPr/>
          <a:lstStyle/>
          <a:p>
            <a:pPr marL="0" indent="0">
              <a:buNone/>
            </a:pPr>
            <a:r>
              <a:rPr lang="en-US"/>
              <a:t>What is the role of community nurse at recovery phase ?</a:t>
            </a:r>
          </a:p>
          <a:p>
            <a:pPr marL="0" indent="0">
              <a:buNone/>
            </a:pPr>
            <a:r>
              <a:rPr lang="en-US"/>
              <a:t>A. Triaging the victims</a:t>
            </a:r>
          </a:p>
          <a:p>
            <a:pPr marL="0" indent="0">
              <a:buNone/>
            </a:pPr>
            <a:r>
              <a:rPr lang="en-US"/>
              <a:t>B. Care for injured person</a:t>
            </a:r>
          </a:p>
          <a:p>
            <a:pPr marL="0" indent="0">
              <a:buNone/>
            </a:pPr>
            <a:r>
              <a:rPr lang="en-US"/>
              <a:t>C. Creating awareness</a:t>
            </a:r>
          </a:p>
          <a:p>
            <a:pPr marL="0" indent="0">
              <a:buNone/>
            </a:pPr>
            <a:r>
              <a:rPr lang="en-US"/>
              <a:t>D. Mass health education</a:t>
            </a:r>
          </a:p>
          <a:p>
            <a:pPr marL="0" indent="0">
              <a:buNone/>
            </a:pPr>
            <a:r>
              <a:rPr lang="en-US"/>
              <a:t>E. Counseling</a:t>
            </a:r>
          </a:p>
          <a:p>
            <a:pPr marL="0" indent="0">
              <a:buNone/>
            </a:pPr>
            <a:endParaRPr lang="en-US"/>
          </a:p>
          <a:p>
            <a:pPr marL="0" indent="0">
              <a:buNone/>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23094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DISASTER PHASES</a:t>
            </a:r>
          </a:p>
        </p:txBody>
      </p:sp>
      <p:sp>
        <p:nvSpPr>
          <p:cNvPr id="18435" name="Content Placeholder 2"/>
          <p:cNvSpPr>
            <a:spLocks noGrp="1"/>
          </p:cNvSpPr>
          <p:nvPr>
            <p:ph idx="1"/>
          </p:nvPr>
        </p:nvSpPr>
        <p:spPr>
          <a:xfrm>
            <a:off x="457200" y="2043748"/>
            <a:ext cx="8229600" cy="3921125"/>
          </a:xfrm>
        </p:spPr>
        <p:txBody>
          <a:bodyPr vert="horz" wrap="square" lIns="91440" tIns="45720" rIns="91440" bIns="45720" anchor="t"/>
          <a:lstStyle/>
          <a:p>
            <a:pPr eaLnBrk="1" hangingPunct="1"/>
            <a:r>
              <a:rPr dirty="0"/>
              <a:t>Passing message to the near by hospitals</a:t>
            </a:r>
          </a:p>
          <a:p>
            <a:pPr eaLnBrk="1" hangingPunct="1"/>
            <a:r>
              <a:rPr dirty="0"/>
              <a:t>Getting ready with emergency equipment</a:t>
            </a:r>
          </a:p>
          <a:p>
            <a:pPr eaLnBrk="1" hangingPunct="1"/>
            <a:r>
              <a:rPr dirty="0"/>
              <a:t>Discharging the patients</a:t>
            </a:r>
          </a:p>
          <a:p>
            <a:pPr eaLnBrk="1" hangingPunct="1"/>
            <a:r>
              <a:rPr dirty="0"/>
              <a:t>Creating awareness.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78125" y="81915"/>
            <a:ext cx="6217920" cy="862965"/>
          </a:xfrm>
        </p:spPr>
        <p:txBody>
          <a:bodyPr vert="horz" wrap="square" lIns="91440" tIns="45720" rIns="91440" bIns="45720" numCol="1" rtlCol="0" anchor="ctr" anchorCtr="0" compatLnSpc="1">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RESPONSE PHASE</a:t>
            </a:r>
          </a:p>
        </p:txBody>
      </p:sp>
      <p:sp>
        <p:nvSpPr>
          <p:cNvPr id="18435" name="Content Placeholder 2"/>
          <p:cNvSpPr>
            <a:spLocks noGrp="1"/>
          </p:cNvSpPr>
          <p:nvPr>
            <p:ph sz="half" idx="1"/>
          </p:nvPr>
        </p:nvSpPr>
        <p:spPr/>
        <p:txBody>
          <a:bodyPr vert="horz" wrap="square" lIns="91440" tIns="45720" rIns="91440" bIns="45720" anchor="t"/>
          <a:lstStyle/>
          <a:p>
            <a:pPr eaLnBrk="1" hangingPunct="1"/>
            <a:r>
              <a:rPr sz="2800" dirty="0"/>
              <a:t>Identify the population</a:t>
            </a:r>
          </a:p>
          <a:p>
            <a:pPr eaLnBrk="1" hangingPunct="1"/>
            <a:r>
              <a:rPr sz="2800" dirty="0"/>
              <a:t>Triaging the victim</a:t>
            </a:r>
          </a:p>
          <a:p>
            <a:pPr eaLnBrk="1" hangingPunct="1"/>
            <a:r>
              <a:rPr sz="2800" dirty="0"/>
              <a:t>Care for injured persons</a:t>
            </a:r>
          </a:p>
          <a:p>
            <a:pPr eaLnBrk="1" hangingPunct="1"/>
            <a:r>
              <a:rPr sz="2800" dirty="0"/>
              <a:t>Transporting patients</a:t>
            </a:r>
          </a:p>
          <a:p>
            <a:pPr eaLnBrk="1" hangingPunct="1"/>
            <a:r>
              <a:rPr sz="2800" dirty="0"/>
              <a:t>Arranging for physical facilities for the victim.</a:t>
            </a:r>
          </a:p>
        </p:txBody>
      </p:sp>
      <p:pic>
        <p:nvPicPr>
          <p:cNvPr id="3" name="Content Placeholder 2"/>
          <p:cNvPicPr>
            <a:picLocks noGrp="1" noChangeAspect="1"/>
          </p:cNvPicPr>
          <p:nvPr>
            <p:ph sz="half" idx="2"/>
          </p:nvPr>
        </p:nvPicPr>
        <p:blipFill>
          <a:blip r:embed="rId3"/>
          <a:stretch>
            <a:fillRect/>
          </a:stretch>
        </p:blipFill>
        <p:spPr>
          <a:xfrm>
            <a:off x="4495800" y="1725295"/>
            <a:ext cx="4302760" cy="2863850"/>
          </a:xfrm>
          <a:prstGeom prst="rect">
            <a:avLst/>
          </a:prstGeom>
        </p:spPr>
      </p:pic>
      <p:sp>
        <p:nvSpPr>
          <p:cNvPr id="4" name="Text Box 3"/>
          <p:cNvSpPr txBox="1"/>
          <p:nvPr/>
        </p:nvSpPr>
        <p:spPr>
          <a:xfrm>
            <a:off x="4460240" y="4766945"/>
            <a:ext cx="4373880" cy="583565"/>
          </a:xfrm>
          <a:prstGeom prst="rect">
            <a:avLst/>
          </a:prstGeom>
          <a:noFill/>
        </p:spPr>
        <p:txBody>
          <a:bodyPr wrap="square" rtlCol="0" anchor="t">
            <a:spAutoFit/>
          </a:bodyPr>
          <a:lstStyle/>
          <a:p>
            <a:r>
              <a:rPr lang="en-US" sz="1600"/>
              <a:t>https://www.projecthope.org/tsunami-strikes-indonesia/10/2018/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1500" y="13653"/>
            <a:ext cx="8229600" cy="1143000"/>
          </a:xfrm>
        </p:spPr>
        <p:txBody>
          <a:bodyPr vert="horz" wrap="square" lIns="91440" tIns="45720" rIns="91440" bIns="45720" numCol="1" rtlCol="0" anchor="ctr" anchorCtr="0" compatLnSpc="1">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			RECOVERY PHASE</a:t>
            </a:r>
          </a:p>
        </p:txBody>
      </p:sp>
      <p:sp>
        <p:nvSpPr>
          <p:cNvPr id="3" name="Content Placeholder 2"/>
          <p:cNvSpPr>
            <a:spLocks noGrp="1"/>
          </p:cNvSpPr>
          <p:nvPr>
            <p:ph sz="half" idx="1"/>
          </p:nvPr>
        </p:nvSpPr>
        <p:spPr/>
        <p:txBody>
          <a:bodyPr/>
          <a:lstStyle/>
          <a:p>
            <a:pPr eaLnBrk="1" hangingPunct="1"/>
            <a:r>
              <a:rPr dirty="0">
                <a:sym typeface="+mn-ea"/>
              </a:rPr>
              <a:t>Counseling</a:t>
            </a:r>
            <a:endParaRPr dirty="0"/>
          </a:p>
          <a:p>
            <a:pPr eaLnBrk="1" hangingPunct="1"/>
            <a:r>
              <a:rPr dirty="0">
                <a:sym typeface="+mn-ea"/>
              </a:rPr>
              <a:t>Continuing care</a:t>
            </a:r>
            <a:endParaRPr dirty="0"/>
          </a:p>
          <a:p>
            <a:pPr eaLnBrk="1" hangingPunct="1"/>
            <a:r>
              <a:rPr dirty="0">
                <a:sym typeface="+mn-ea"/>
              </a:rPr>
              <a:t>Vocational training</a:t>
            </a:r>
            <a:endParaRPr dirty="0"/>
          </a:p>
          <a:p>
            <a:pPr eaLnBrk="1" hangingPunct="1"/>
            <a:r>
              <a:rPr dirty="0">
                <a:sym typeface="+mn-ea"/>
              </a:rPr>
              <a:t>Behavior modification</a:t>
            </a:r>
            <a:endParaRPr dirty="0"/>
          </a:p>
          <a:p>
            <a:pPr eaLnBrk="1" hangingPunct="1"/>
            <a:r>
              <a:rPr dirty="0">
                <a:sym typeface="+mn-ea"/>
              </a:rPr>
              <a:t>Rehabilitation</a:t>
            </a:r>
            <a:endParaRPr lang="en-US"/>
          </a:p>
        </p:txBody>
      </p:sp>
      <p:pic>
        <p:nvPicPr>
          <p:cNvPr id="6" name="Content Placeholder 5"/>
          <p:cNvPicPr>
            <a:picLocks noGrp="1" noChangeAspect="1"/>
          </p:cNvPicPr>
          <p:nvPr>
            <p:ph sz="half" idx="2"/>
          </p:nvPr>
        </p:nvPicPr>
        <p:blipFill>
          <a:blip r:embed="rId3"/>
          <a:stretch>
            <a:fillRect/>
          </a:stretch>
        </p:blipFill>
        <p:spPr>
          <a:xfrm>
            <a:off x="4180205" y="1600200"/>
            <a:ext cx="4690110" cy="3684270"/>
          </a:xfrm>
          <a:prstGeom prst="rect">
            <a:avLst/>
          </a:prstGeom>
        </p:spPr>
      </p:pic>
      <p:sp>
        <p:nvSpPr>
          <p:cNvPr id="7" name="Text Box 6"/>
          <p:cNvSpPr txBox="1"/>
          <p:nvPr/>
        </p:nvSpPr>
        <p:spPr>
          <a:xfrm>
            <a:off x="4180205" y="5389245"/>
            <a:ext cx="4620895" cy="521970"/>
          </a:xfrm>
          <a:prstGeom prst="rect">
            <a:avLst/>
          </a:prstGeom>
          <a:noFill/>
        </p:spPr>
        <p:txBody>
          <a:bodyPr wrap="square" rtlCol="0" anchor="t">
            <a:spAutoFit/>
          </a:bodyPr>
          <a:lstStyle/>
          <a:p>
            <a:r>
              <a:rPr lang="en-US" sz="1400"/>
              <a:t>https://www.globalgiving.org/projects/indonesia-earthquake-and-tsunami-relief-fund/reports/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81325" y="274955"/>
            <a:ext cx="5705475" cy="688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RISK REDUCTION PHASE</a:t>
            </a:r>
          </a:p>
        </p:txBody>
      </p:sp>
      <p:sp>
        <p:nvSpPr>
          <p:cNvPr id="18435" name="Content Placeholder 2"/>
          <p:cNvSpPr>
            <a:spLocks noGrp="1"/>
          </p:cNvSpPr>
          <p:nvPr>
            <p:ph sz="half" idx="1"/>
          </p:nvPr>
        </p:nvSpPr>
        <p:spPr/>
        <p:txBody>
          <a:bodyPr vert="horz" wrap="square" lIns="91440" tIns="45720" rIns="91440" bIns="45720" anchor="t"/>
          <a:lstStyle/>
          <a:p>
            <a:pPr eaLnBrk="1" hangingPunct="1"/>
            <a:r>
              <a:rPr sz="2800" dirty="0"/>
              <a:t>Awareness about disaster</a:t>
            </a:r>
          </a:p>
          <a:p>
            <a:pPr eaLnBrk="1" hangingPunct="1"/>
            <a:r>
              <a:rPr sz="2800" dirty="0"/>
              <a:t>Training to people</a:t>
            </a:r>
          </a:p>
          <a:p>
            <a:pPr eaLnBrk="1" hangingPunct="1"/>
            <a:r>
              <a:rPr sz="2800" dirty="0"/>
              <a:t>Mass health education</a:t>
            </a:r>
          </a:p>
          <a:p>
            <a:pPr eaLnBrk="1" hangingPunct="1"/>
            <a:r>
              <a:rPr sz="2800" dirty="0"/>
              <a:t>Education about warning signs of disaster</a:t>
            </a:r>
          </a:p>
        </p:txBody>
      </p:sp>
      <p:pic>
        <p:nvPicPr>
          <p:cNvPr id="3" name="Content Placeholder 2"/>
          <p:cNvPicPr>
            <a:picLocks noGrp="1" noChangeAspect="1"/>
          </p:cNvPicPr>
          <p:nvPr>
            <p:ph sz="half" idx="2"/>
          </p:nvPr>
        </p:nvPicPr>
        <p:blipFill>
          <a:blip r:embed="rId3"/>
          <a:stretch>
            <a:fillRect/>
          </a:stretch>
        </p:blipFill>
        <p:spPr>
          <a:xfrm>
            <a:off x="4307840" y="1701800"/>
            <a:ext cx="3819525" cy="2861310"/>
          </a:xfrm>
          <a:prstGeom prst="rect">
            <a:avLst/>
          </a:prstGeom>
        </p:spPr>
      </p:pic>
      <p:sp>
        <p:nvSpPr>
          <p:cNvPr id="4" name="Text Box 3"/>
          <p:cNvSpPr txBox="1"/>
          <p:nvPr/>
        </p:nvSpPr>
        <p:spPr>
          <a:xfrm>
            <a:off x="4775200" y="4710430"/>
            <a:ext cx="3150870" cy="368300"/>
          </a:xfrm>
          <a:prstGeom prst="rect">
            <a:avLst/>
          </a:prstGeom>
          <a:noFill/>
        </p:spPr>
        <p:txBody>
          <a:bodyPr wrap="square" rtlCol="0">
            <a:spAutoFit/>
          </a:bodyPr>
          <a:lstStyle/>
          <a:p>
            <a:pPr algn="ctr"/>
            <a:r>
              <a:rPr lang="en-US"/>
              <a:t>adore.ifrc.org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173163"/>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NURSES RESPONSIBILITY</a:t>
            </a:r>
          </a:p>
        </p:txBody>
      </p:sp>
      <p:sp>
        <p:nvSpPr>
          <p:cNvPr id="18435" name="Content Placeholder 2"/>
          <p:cNvSpPr>
            <a:spLocks noGrp="1"/>
          </p:cNvSpPr>
          <p:nvPr>
            <p:ph idx="1"/>
          </p:nvPr>
        </p:nvSpPr>
        <p:spPr>
          <a:xfrm>
            <a:off x="526415" y="1928495"/>
            <a:ext cx="8378825" cy="3921125"/>
          </a:xfrm>
        </p:spPr>
        <p:txBody>
          <a:bodyPr vert="horz" wrap="square" lIns="91440" tIns="45720" rIns="91440" bIns="45720" anchor="t"/>
          <a:lstStyle/>
          <a:p>
            <a:pPr eaLnBrk="1" hangingPunct="1"/>
            <a:r>
              <a:rPr sz="2400" dirty="0"/>
              <a:t>PRE-PLANNING: developing a responsible plan</a:t>
            </a:r>
          </a:p>
          <a:p>
            <a:pPr eaLnBrk="1" hangingPunct="1"/>
            <a:r>
              <a:rPr sz="2400" dirty="0"/>
              <a:t>Storage of equipment and supplies</a:t>
            </a:r>
          </a:p>
          <a:p>
            <a:pPr eaLnBrk="1" hangingPunct="1"/>
            <a:r>
              <a:rPr sz="2400" dirty="0"/>
              <a:t>Follow the protocol of notification</a:t>
            </a:r>
          </a:p>
          <a:p>
            <a:pPr eaLnBrk="1" hangingPunct="1"/>
            <a:r>
              <a:rPr sz="2400" dirty="0"/>
              <a:t>Designation of an alternative reporting site for health care workers</a:t>
            </a:r>
          </a:p>
          <a:p>
            <a:pPr eaLnBrk="1" hangingPunct="1"/>
            <a:r>
              <a:rPr sz="2400" dirty="0"/>
              <a:t>Very familiar with the equipment and supplies to use</a:t>
            </a:r>
          </a:p>
          <a:p>
            <a:pPr eaLnBrk="1" hangingPunct="1"/>
            <a:r>
              <a:rPr sz="2400" dirty="0"/>
              <a:t>Much disaster drills</a:t>
            </a:r>
          </a:p>
          <a:p>
            <a:pPr eaLnBrk="1" hangingPunct="1"/>
            <a:r>
              <a:rPr sz="2400" dirty="0"/>
              <a:t>Use of personal protective devices</a:t>
            </a:r>
          </a:p>
          <a:p>
            <a:pPr eaLnBrk="1" hangingPunct="1"/>
            <a:r>
              <a:rPr sz="2400" dirty="0"/>
              <a:t>Knowledge on potential hazards at the disaster sites. E.g.: unstable building structure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16236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COMMUNITY PREPAREDNESS</a:t>
            </a:r>
          </a:p>
        </p:txBody>
      </p:sp>
      <p:sp>
        <p:nvSpPr>
          <p:cNvPr id="18435" name="Content Placeholder 2"/>
          <p:cNvSpPr>
            <a:spLocks noGrp="1"/>
          </p:cNvSpPr>
          <p:nvPr>
            <p:ph idx="1"/>
          </p:nvPr>
        </p:nvSpPr>
        <p:spPr>
          <a:xfrm>
            <a:off x="457200" y="1871028"/>
            <a:ext cx="8229600" cy="3921125"/>
          </a:xfrm>
        </p:spPr>
        <p:txBody>
          <a:bodyPr vert="horz" wrap="square" lIns="91440" tIns="45720" rIns="91440" bIns="45720" anchor="t"/>
          <a:lstStyle/>
          <a:p>
            <a:pPr eaLnBrk="1" hangingPunct="1"/>
            <a:r>
              <a:rPr sz="2400" dirty="0"/>
              <a:t>Education</a:t>
            </a:r>
          </a:p>
          <a:p>
            <a:pPr eaLnBrk="1" hangingPunct="1"/>
            <a:r>
              <a:rPr sz="2400" dirty="0"/>
              <a:t>First aid program</a:t>
            </a:r>
          </a:p>
          <a:p>
            <a:pPr eaLnBrk="1" hangingPunct="1"/>
            <a:r>
              <a:rPr sz="2400" dirty="0"/>
              <a:t>Making each home to store</a:t>
            </a:r>
          </a:p>
          <a:p>
            <a:pPr eaLnBrk="1" hangingPunct="1"/>
            <a:r>
              <a:rPr sz="2400" dirty="0"/>
              <a:t>Emergency telephone numbers</a:t>
            </a:r>
          </a:p>
          <a:p>
            <a:pPr eaLnBrk="1" hangingPunct="1"/>
            <a:r>
              <a:rPr sz="2400" dirty="0"/>
              <a:t>Battery operated radio</a:t>
            </a:r>
          </a:p>
          <a:p>
            <a:pPr eaLnBrk="1" hangingPunct="1"/>
            <a:r>
              <a:rPr sz="2400" dirty="0"/>
              <a:t>Flash light</a:t>
            </a:r>
          </a:p>
          <a:p>
            <a:pPr eaLnBrk="1" hangingPunct="1"/>
            <a:r>
              <a:rPr sz="2400" dirty="0"/>
              <a:t>First aid kit</a:t>
            </a:r>
          </a:p>
          <a:p>
            <a:pPr eaLnBrk="1" hangingPunct="1"/>
            <a:r>
              <a:rPr sz="2400" dirty="0"/>
              <a:t>Three day supply of water</a:t>
            </a:r>
          </a:p>
          <a:p>
            <a:pPr eaLnBrk="1" hangingPunct="1"/>
            <a:r>
              <a:rPr sz="2400" dirty="0"/>
              <a:t>Medical information &amp;family physician detail</a:t>
            </a:r>
          </a:p>
          <a:p>
            <a:pPr eaLnBrk="1" hangingPunct="1"/>
            <a:r>
              <a:rPr sz="2400" dirty="0"/>
              <a:t>Persons to be notified in emergency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54760"/>
            <a:ext cx="8229600" cy="80708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1" i="0" u="none" strike="noStrike" kern="1200" cap="none" spc="0" normalizeH="0" baseline="0" noProof="0" smtClean="0">
                <a:ln>
                  <a:noFill/>
                </a:ln>
                <a:solidFill>
                  <a:schemeClr val="tx1"/>
                </a:solidFill>
                <a:effectLst/>
                <a:uLnTx/>
                <a:uFillTx/>
                <a:latin typeface="+mj-lt"/>
                <a:ea typeface="+mj-ea"/>
                <a:cs typeface="+mj-cs"/>
              </a:rPr>
              <a:t>ROLE AND RESPONSIBILITIES OF THE DISASTER MANAGEMENT BOARD</a:t>
            </a:r>
          </a:p>
        </p:txBody>
      </p:sp>
      <p:sp>
        <p:nvSpPr>
          <p:cNvPr id="18435" name="Content Placeholder 2"/>
          <p:cNvSpPr>
            <a:spLocks noGrp="1"/>
          </p:cNvSpPr>
          <p:nvPr>
            <p:ph idx="1"/>
          </p:nvPr>
        </p:nvSpPr>
        <p:spPr>
          <a:xfrm>
            <a:off x="457200" y="2320290"/>
            <a:ext cx="8229600" cy="2815590"/>
          </a:xfrm>
        </p:spPr>
        <p:txBody>
          <a:bodyPr vert="horz" wrap="square" lIns="91440" tIns="45720" rIns="91440" bIns="45720" anchor="t"/>
          <a:lstStyle/>
          <a:p>
            <a:pPr eaLnBrk="1" hangingPunct="1"/>
            <a:r>
              <a:rPr sz="2800" dirty="0"/>
              <a:t>Develop a National Disaster Action plan</a:t>
            </a:r>
          </a:p>
          <a:p>
            <a:pPr eaLnBrk="1" hangingPunct="1"/>
            <a:r>
              <a:rPr sz="2800" dirty="0"/>
              <a:t>Helping the ministries and agencies</a:t>
            </a:r>
          </a:p>
          <a:p>
            <a:pPr eaLnBrk="1" hangingPunct="1"/>
            <a:r>
              <a:rPr sz="2800" dirty="0"/>
              <a:t>Working with local authorities</a:t>
            </a:r>
          </a:p>
          <a:p>
            <a:pPr eaLnBrk="1" hangingPunct="1"/>
            <a:r>
              <a:rPr sz="2800" dirty="0"/>
              <a:t>Providing documentation and information services</a:t>
            </a:r>
          </a:p>
          <a:p>
            <a:pPr eaLnBrk="1" hangingPunct="1"/>
            <a:r>
              <a:rPr sz="2800" dirty="0"/>
              <a:t>Monitoring and referring the Govt.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0205" y="1289685"/>
            <a:ext cx="5356860" cy="57658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TAFSEER FOR QS 29 : 40</a:t>
            </a:r>
          </a:p>
        </p:txBody>
      </p:sp>
      <p:sp>
        <p:nvSpPr>
          <p:cNvPr id="18435" name="Content Placeholder 2"/>
          <p:cNvSpPr>
            <a:spLocks noGrp="1"/>
          </p:cNvSpPr>
          <p:nvPr>
            <p:ph idx="1"/>
          </p:nvPr>
        </p:nvSpPr>
        <p:spPr>
          <a:xfrm>
            <a:off x="520065" y="2019935"/>
            <a:ext cx="8103870" cy="3921125"/>
          </a:xfrm>
        </p:spPr>
        <p:txBody>
          <a:bodyPr vert="horz" wrap="square" lIns="91440" tIns="45720" rIns="91440" bIns="45720" anchor="t"/>
          <a:lstStyle/>
          <a:p>
            <a:pPr eaLnBrk="1" hangingPunct="1"/>
            <a:r>
              <a:rPr lang="en-US" sz="2400" dirty="0">
                <a:sym typeface="+mn-ea"/>
              </a:rPr>
              <a:t>“</a:t>
            </a:r>
            <a:r>
              <a:rPr sz="2400" dirty="0">
                <a:sym typeface="+mn-ea"/>
              </a:rPr>
              <a:t>and among them were those upon whom We sent </a:t>
            </a:r>
            <a:r>
              <a:rPr sz="2400" b="1" dirty="0">
                <a:sym typeface="+mn-ea"/>
              </a:rPr>
              <a:t>a storm of stones</a:t>
            </a:r>
            <a:r>
              <a:rPr lang="en-US" sz="2400" b="1" dirty="0">
                <a:sym typeface="+mn-ea"/>
              </a:rPr>
              <a:t>” --&gt; </a:t>
            </a:r>
            <a:r>
              <a:rPr lang="en-US" sz="2400" dirty="0">
                <a:sym typeface="+mn-ea"/>
              </a:rPr>
              <a:t>they are the people of Prophet </a:t>
            </a:r>
            <a:r>
              <a:rPr lang="en-US" sz="2400" dirty="0"/>
              <a:t>Luth --&gt; LGBT</a:t>
            </a:r>
            <a:endParaRPr sz="2400" dirty="0"/>
          </a:p>
          <a:p>
            <a:pPr eaLnBrk="1" hangingPunct="1"/>
            <a:r>
              <a:rPr lang="en-US" sz="2400" b="1" dirty="0">
                <a:sym typeface="+mn-ea"/>
              </a:rPr>
              <a:t>“</a:t>
            </a:r>
            <a:r>
              <a:rPr sz="2400" b="1" dirty="0">
                <a:sym typeface="+mn-ea"/>
              </a:rPr>
              <a:t>seized by the blast</a:t>
            </a:r>
            <a:r>
              <a:rPr lang="en-US" sz="2400" b="1" dirty="0">
                <a:sym typeface="+mn-ea"/>
              </a:rPr>
              <a:t>”</a:t>
            </a:r>
            <a:r>
              <a:rPr sz="2400" b="1" dirty="0">
                <a:sym typeface="+mn-ea"/>
              </a:rPr>
              <a:t> </a:t>
            </a:r>
            <a:r>
              <a:rPr lang="en-US" sz="2400" dirty="0">
                <a:sym typeface="+mn-ea"/>
              </a:rPr>
              <a:t>--&gt; they are Tsamud  and the people in Madyan --&gt; disbelieve of Allah and rejected the Messenger</a:t>
            </a:r>
          </a:p>
          <a:p>
            <a:pPr eaLnBrk="1" hangingPunct="1"/>
            <a:r>
              <a:rPr lang="en-US" sz="2400" dirty="0">
                <a:sym typeface="+mn-ea"/>
              </a:rPr>
              <a:t>“</a:t>
            </a:r>
            <a:r>
              <a:rPr sz="2400" dirty="0">
                <a:sym typeface="+mn-ea"/>
              </a:rPr>
              <a:t>We caused </a:t>
            </a:r>
            <a:r>
              <a:rPr sz="2400" b="1" dirty="0">
                <a:sym typeface="+mn-ea"/>
              </a:rPr>
              <a:t>the earth to swallow</a:t>
            </a:r>
            <a:r>
              <a:rPr lang="en-US" sz="2400" b="1" dirty="0">
                <a:sym typeface="+mn-ea"/>
              </a:rPr>
              <a:t>” --&gt; </a:t>
            </a:r>
            <a:r>
              <a:rPr lang="en-US" sz="2400" dirty="0">
                <a:sym typeface="+mn-ea"/>
              </a:rPr>
              <a:t>it's about Qarun--&gt; mischief-makers and disbeliever</a:t>
            </a:r>
          </a:p>
          <a:p>
            <a:pPr eaLnBrk="1" hangingPunct="1"/>
            <a:r>
              <a:rPr lang="en-US" sz="2400" dirty="0">
                <a:sym typeface="+mn-ea"/>
              </a:rPr>
              <a:t>“</a:t>
            </a:r>
            <a:r>
              <a:rPr sz="2400" dirty="0">
                <a:sym typeface="+mn-ea"/>
              </a:rPr>
              <a:t>We</a:t>
            </a:r>
            <a:r>
              <a:rPr sz="2400" b="1" dirty="0">
                <a:sym typeface="+mn-ea"/>
              </a:rPr>
              <a:t> drowned</a:t>
            </a:r>
            <a:r>
              <a:rPr lang="en-US" sz="2400" b="1" dirty="0">
                <a:sym typeface="+mn-ea"/>
              </a:rPr>
              <a:t>” --&gt; </a:t>
            </a:r>
            <a:r>
              <a:rPr lang="en-US" sz="2400" dirty="0">
                <a:sym typeface="+mn-ea"/>
              </a:rPr>
              <a:t>the people of Nuh and Fir'aun --&gt; disbelieve of Allah</a:t>
            </a:r>
          </a:p>
          <a:p>
            <a:pPr eaLnBrk="1" hangingPunct="1"/>
            <a:endParaRPr lang="en-US" sz="2400" dirty="0">
              <a:sym typeface="+mn-ea"/>
            </a:endParaRPr>
          </a:p>
          <a:p>
            <a:pPr eaLnBrk="1" hangingPunct="1"/>
            <a:endParaRPr lang="en-US" sz="2400" dirty="0">
              <a:sym typeface="+mn-ea"/>
            </a:endParaRPr>
          </a:p>
          <a:p>
            <a:pPr eaLnBrk="1" hangingPunct="1"/>
            <a:endParaRPr lang="en-US" sz="2400" dirty="0">
              <a:sym typeface="+mn-ea"/>
            </a:endParaRPr>
          </a:p>
          <a:p>
            <a:pPr eaLnBrk="1" hangingPunct="1"/>
            <a:endParaRPr sz="2400" dirty="0"/>
          </a:p>
          <a:p>
            <a:pPr eaLnBrk="1" hangingPunct="1"/>
            <a:endParaRPr sz="2400" dirty="0"/>
          </a:p>
          <a:p>
            <a:pPr eaLnBrk="1" hangingPunct="1"/>
            <a:endParaRPr sz="2400" dirty="0"/>
          </a:p>
          <a:p>
            <a:pPr eaLnBrk="1" hangingPunct="1"/>
            <a:endParaRPr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047115"/>
            <a:ext cx="8229600" cy="7143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During an Emergency</a:t>
            </a:r>
          </a:p>
        </p:txBody>
      </p:sp>
      <p:sp>
        <p:nvSpPr>
          <p:cNvPr id="18435" name="Content Placeholder 2"/>
          <p:cNvSpPr>
            <a:spLocks noGrp="1"/>
          </p:cNvSpPr>
          <p:nvPr>
            <p:ph idx="1"/>
          </p:nvPr>
        </p:nvSpPr>
        <p:spPr>
          <a:xfrm>
            <a:off x="457200" y="1952625"/>
            <a:ext cx="8229600" cy="4173855"/>
          </a:xfrm>
        </p:spPr>
        <p:txBody>
          <a:bodyPr vert="horz" wrap="square" lIns="91440" tIns="45720" rIns="91440" bIns="45720" anchor="t"/>
          <a:lstStyle/>
          <a:p>
            <a:pPr eaLnBrk="1" hangingPunct="1"/>
            <a:r>
              <a:rPr sz="2800" dirty="0"/>
              <a:t>Ensure the effective communication and information</a:t>
            </a:r>
          </a:p>
          <a:p>
            <a:pPr eaLnBrk="1" hangingPunct="1"/>
            <a:r>
              <a:rPr sz="2800" dirty="0"/>
              <a:t>Activity and operate National emergency</a:t>
            </a:r>
          </a:p>
          <a:p>
            <a:pPr eaLnBrk="1" hangingPunct="1"/>
            <a:r>
              <a:rPr sz="2800" dirty="0"/>
              <a:t>Private secretarial service and expert advice to the National Disaster management Council and inter ministerial disaster management co-ordination committee.</a:t>
            </a:r>
          </a:p>
          <a:p>
            <a:pPr eaLnBrk="1" hangingPunct="1"/>
            <a:r>
              <a:rPr sz="2800" dirty="0"/>
              <a:t>Provide information to and liase with the economic relations divisions and the ministry of information.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20808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During Post Disaster Recovery</a:t>
            </a:r>
          </a:p>
        </p:txBody>
      </p:sp>
      <p:sp>
        <p:nvSpPr>
          <p:cNvPr id="18435" name="Content Placeholder 2"/>
          <p:cNvSpPr>
            <a:spLocks noGrp="1"/>
          </p:cNvSpPr>
          <p:nvPr>
            <p:ph idx="1"/>
          </p:nvPr>
        </p:nvSpPr>
        <p:spPr>
          <a:xfrm>
            <a:off x="617855" y="1975485"/>
            <a:ext cx="8068945" cy="2377440"/>
          </a:xfrm>
        </p:spPr>
        <p:txBody>
          <a:bodyPr vert="horz" wrap="square" lIns="91440" tIns="45720" rIns="91440" bIns="45720" anchor="t"/>
          <a:lstStyle/>
          <a:p>
            <a:pPr eaLnBrk="1" hangingPunct="1"/>
            <a:r>
              <a:rPr sz="2800" dirty="0"/>
              <a:t>Co-operate with the planning commission and line agencies on reconstruction requirements</a:t>
            </a:r>
          </a:p>
          <a:p>
            <a:pPr eaLnBrk="1" hangingPunct="1"/>
            <a:r>
              <a:rPr sz="2800" dirty="0"/>
              <a:t>Ensure the risk reduction measures.</a:t>
            </a:r>
          </a:p>
          <a:p>
            <a:pPr eaLnBrk="1" hangingPunct="1"/>
            <a:r>
              <a:rPr sz="2800" dirty="0"/>
              <a:t>Under take final evaluation.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25380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CONCLUSION</a:t>
            </a:r>
          </a:p>
        </p:txBody>
      </p:sp>
      <p:sp>
        <p:nvSpPr>
          <p:cNvPr id="18435" name="Content Placeholder 2"/>
          <p:cNvSpPr>
            <a:spLocks noGrp="1"/>
          </p:cNvSpPr>
          <p:nvPr>
            <p:ph idx="1"/>
          </p:nvPr>
        </p:nvSpPr>
        <p:spPr>
          <a:xfrm>
            <a:off x="457200" y="2056130"/>
            <a:ext cx="8390255" cy="3921125"/>
          </a:xfrm>
        </p:spPr>
        <p:txBody>
          <a:bodyPr vert="horz" wrap="square" lIns="91440" tIns="45720" rIns="91440" bIns="45720" anchor="t"/>
          <a:lstStyle/>
          <a:p>
            <a:pPr eaLnBrk="1" hangingPunct="1"/>
            <a:r>
              <a:rPr sz="2400" dirty="0"/>
              <a:t>Community health nurses are an integral part of disaster planning and implementation efforts. They are involved as planners, educators, direct care givers and assessment supervisors.</a:t>
            </a:r>
          </a:p>
          <a:p>
            <a:pPr eaLnBrk="1" hangingPunct="1"/>
            <a:r>
              <a:rPr sz="2400" dirty="0"/>
              <a:t>They serve as a community survey assessment or triage officers after the disaster has occurred. Hence participate actively in disaster management as a community health nurse and protect the health of the community before, during and after disaster.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it's time for QUIZ</a:t>
            </a:r>
          </a:p>
        </p:txBody>
      </p:sp>
      <p:sp>
        <p:nvSpPr>
          <p:cNvPr id="3" name="Content Placeholder 2"/>
          <p:cNvSpPr>
            <a:spLocks noGrp="1"/>
          </p:cNvSpPr>
          <p:nvPr>
            <p:ph idx="1"/>
          </p:nvPr>
        </p:nvSpPr>
        <p:spPr/>
        <p:txBody>
          <a:bodyPr/>
          <a:lstStyle/>
          <a:p>
            <a:pPr marL="0" indent="0">
              <a:buNone/>
            </a:pPr>
            <a:r>
              <a:rPr lang="en-US"/>
              <a:t>What is the name of surah in Qur'an for those ayah:</a:t>
            </a:r>
          </a:p>
          <a:p>
            <a:pPr marL="0" indent="0">
              <a:buNone/>
            </a:pPr>
            <a:r>
              <a:rPr lang="en-US"/>
              <a:t>A. Al Baqarah</a:t>
            </a:r>
          </a:p>
          <a:p>
            <a:pPr marL="0" indent="0">
              <a:buNone/>
            </a:pPr>
            <a:r>
              <a:rPr lang="en-US"/>
              <a:t>B. Al Ikhlas</a:t>
            </a:r>
          </a:p>
          <a:p>
            <a:pPr marL="0" indent="0">
              <a:buNone/>
            </a:pPr>
            <a:r>
              <a:rPr lang="en-US"/>
              <a:t>C. Al Ankabut</a:t>
            </a:r>
          </a:p>
          <a:p>
            <a:pPr marL="0" indent="0">
              <a:buNone/>
            </a:pPr>
            <a:r>
              <a:rPr lang="en-US"/>
              <a:t>D. An Nisa</a:t>
            </a:r>
          </a:p>
          <a:p>
            <a:pPr marL="0" indent="0">
              <a:buNone/>
            </a:pPr>
            <a:r>
              <a:rPr lang="en-US"/>
              <a:t>E. Al Maidah</a:t>
            </a:r>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230948"/>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INTRODUCTION</a:t>
            </a:r>
          </a:p>
        </p:txBody>
      </p:sp>
      <p:sp>
        <p:nvSpPr>
          <p:cNvPr id="18435" name="Content Placeholder 2"/>
          <p:cNvSpPr>
            <a:spLocks noGrp="1"/>
          </p:cNvSpPr>
          <p:nvPr>
            <p:ph idx="1"/>
          </p:nvPr>
        </p:nvSpPr>
        <p:spPr>
          <a:xfrm>
            <a:off x="457200" y="2009458"/>
            <a:ext cx="8229600" cy="3921125"/>
          </a:xfrm>
        </p:spPr>
        <p:txBody>
          <a:bodyPr vert="horz" wrap="square" lIns="91440" tIns="45720" rIns="91440" bIns="45720" anchor="t"/>
          <a:lstStyle/>
          <a:p>
            <a:pPr eaLnBrk="1" hangingPunct="1"/>
            <a:r>
              <a:rPr sz="2400" dirty="0"/>
              <a:t>Indonesia, which is the world's largest island country and located between the Indian and the Pacific Ocean, regularly faces the hardship of many natural disasters, including earthquakes, tsunamis, and volcanic eruptions.</a:t>
            </a:r>
          </a:p>
          <a:p>
            <a:pPr eaLnBrk="1" hangingPunct="1"/>
            <a:r>
              <a:rPr sz="2400" dirty="0"/>
              <a:t>On average, at least </a:t>
            </a:r>
            <a:r>
              <a:rPr sz="2400" b="1" dirty="0"/>
              <a:t>one major natural disaster has occurred in Indonesia every month</a:t>
            </a:r>
            <a:r>
              <a:rPr sz="2400" dirty="0"/>
              <a:t> since the 2004 tsunami, including earthquakes, tsunamis, volcanic eruptions and events caused by climate change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955"/>
            <a:ext cx="8229600" cy="73660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                      INTRODUCTION</a:t>
            </a:r>
          </a:p>
        </p:txBody>
      </p:sp>
      <p:pic>
        <p:nvPicPr>
          <p:cNvPr id="3" name="Content Placeholder 2" descr="DMT_Indonesia Tsunami Update r1"/>
          <p:cNvPicPr>
            <a:picLocks noGrp="1" noChangeAspect="1"/>
          </p:cNvPicPr>
          <p:nvPr>
            <p:ph sz="half" idx="1"/>
          </p:nvPr>
        </p:nvPicPr>
        <p:blipFill>
          <a:blip r:embed="rId3"/>
          <a:stretch>
            <a:fillRect/>
          </a:stretch>
        </p:blipFill>
        <p:spPr>
          <a:xfrm>
            <a:off x="457200" y="2369820"/>
            <a:ext cx="4038600" cy="2782570"/>
          </a:xfrm>
          <a:prstGeom prst="rect">
            <a:avLst/>
          </a:prstGeom>
        </p:spPr>
      </p:pic>
      <p:pic>
        <p:nvPicPr>
          <p:cNvPr id="4" name="Content Placeholder 3" descr="_103628512_earthquake_sulawesi_population_map_english_640-nc"/>
          <p:cNvPicPr>
            <a:picLocks noGrp="1" noChangeAspect="1"/>
          </p:cNvPicPr>
          <p:nvPr>
            <p:ph sz="half" idx="2"/>
          </p:nvPr>
        </p:nvPicPr>
        <p:blipFill>
          <a:blip r:embed="rId4"/>
          <a:stretch>
            <a:fillRect/>
          </a:stretch>
        </p:blipFill>
        <p:spPr>
          <a:xfrm>
            <a:off x="4648200" y="1167765"/>
            <a:ext cx="4038600" cy="4645660"/>
          </a:xfrm>
          <a:prstGeom prst="rect">
            <a:avLst/>
          </a:prstGeom>
        </p:spPr>
      </p:pic>
      <p:sp>
        <p:nvSpPr>
          <p:cNvPr id="5" name="Title 1"/>
          <p:cNvSpPr>
            <a:spLocks noGrp="1"/>
          </p:cNvSpPr>
          <p:nvPr/>
        </p:nvSpPr>
        <p:spPr>
          <a:xfrm>
            <a:off x="4850130" y="5948680"/>
            <a:ext cx="4118610" cy="445770"/>
          </a:xfrm>
          <a:prstGeom prst="rect">
            <a:avLst/>
          </a:prstGeom>
          <a:noFill/>
          <a:ln w="9525">
            <a:noFill/>
          </a:ln>
        </p:spPr>
        <p:txBody>
          <a:bodyPr vert="horz" wrap="square" lIns="91440" tIns="45720" rIns="91440" bIns="45720" numCol="1" rtlCol="0" anchor="ctr" anchorCtr="0" compatLnSpc="1">
            <a:normAutofit/>
          </a:bodyPr>
          <a:lstStyle>
            <a:lvl1pPr algn="ctr" rtl="0" eaLnBrk="0" fontAlgn="base" hangingPunct="0">
              <a:spcBef>
                <a:spcPct val="0"/>
              </a:spcBef>
              <a:spcAft>
                <a:spcPct val="0"/>
              </a:spcAft>
              <a:defRPr sz="4400" kern="1200">
                <a:solidFill>
                  <a:schemeClr val="tx1"/>
                </a:solidFill>
                <a:latin typeface="+mj-lt"/>
                <a:ea typeface="MS PGothic" panose="020B0600070205080204" charset="-128"/>
                <a:cs typeface="MS PGothic" panose="020B0600070205080204" charset="-128"/>
              </a:defRPr>
            </a:lvl1pPr>
            <a:lvl2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2pPr>
            <a:lvl3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3pPr>
            <a:lvl4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4pPr>
            <a:lvl5pPr algn="ctr" rtl="0" eaLnBrk="0" fontAlgn="base" hangingPunct="0">
              <a:spcBef>
                <a:spcPct val="0"/>
              </a:spcBef>
              <a:spcAft>
                <a:spcPct val="0"/>
              </a:spcAft>
              <a:defRPr sz="4400">
                <a:solidFill>
                  <a:schemeClr val="tx1"/>
                </a:solidFill>
                <a:latin typeface="Calibri" panose="020F0502020204030204" charset="0"/>
                <a:ea typeface="MS PGothic" panose="020B0600070205080204" charset="-128"/>
                <a:cs typeface="MS PGothic" panose="020B0600070205080204" charset="-128"/>
              </a:defRPr>
            </a:lvl5pPr>
            <a:lvl6pPr marL="457200" algn="ctr" rtl="0" fontAlgn="base">
              <a:spcBef>
                <a:spcPct val="0"/>
              </a:spcBef>
              <a:spcAft>
                <a:spcPct val="0"/>
              </a:spcAft>
              <a:defRPr sz="4400">
                <a:solidFill>
                  <a:schemeClr val="tx1"/>
                </a:solidFill>
                <a:latin typeface="Calibri" panose="020F0502020204030204" charset="0"/>
                <a:ea typeface="MS PGothic" panose="020B0600070205080204" charset="-128"/>
              </a:defRPr>
            </a:lvl6pPr>
            <a:lvl7pPr marL="914400" algn="ctr" rtl="0" fontAlgn="base">
              <a:spcBef>
                <a:spcPct val="0"/>
              </a:spcBef>
              <a:spcAft>
                <a:spcPct val="0"/>
              </a:spcAft>
              <a:defRPr sz="4400">
                <a:solidFill>
                  <a:schemeClr val="tx1"/>
                </a:solidFill>
                <a:latin typeface="Calibri" panose="020F0502020204030204" charset="0"/>
                <a:ea typeface="MS PGothic" panose="020B0600070205080204" charset="-128"/>
              </a:defRPr>
            </a:lvl7pPr>
            <a:lvl8pPr marL="1371600" algn="ctr" rtl="0" fontAlgn="base">
              <a:spcBef>
                <a:spcPct val="0"/>
              </a:spcBef>
              <a:spcAft>
                <a:spcPct val="0"/>
              </a:spcAft>
              <a:defRPr sz="4400">
                <a:solidFill>
                  <a:schemeClr val="tx1"/>
                </a:solidFill>
                <a:latin typeface="Calibri" panose="020F0502020204030204" charset="0"/>
                <a:ea typeface="MS PGothic" panose="020B0600070205080204" charset="-128"/>
              </a:defRPr>
            </a:lvl8pPr>
            <a:lvl9pPr marL="1828800" algn="ctr" rtl="0" fontAlgn="base">
              <a:spcBef>
                <a:spcPct val="0"/>
              </a:spcBef>
              <a:spcAft>
                <a:spcPct val="0"/>
              </a:spcAft>
              <a:defRPr sz="4400">
                <a:solidFill>
                  <a:schemeClr val="tx1"/>
                </a:solidFill>
                <a:latin typeface="Calibri" panose="020F0502020204030204" charset="0"/>
                <a:ea typeface="MS PGothic" panose="020B0600070205080204" charset="-128"/>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1600" b="1" i="0" u="none" strike="noStrike" kern="1200" cap="none" spc="0" normalizeH="0" baseline="0" noProof="0" smtClean="0">
                <a:ln>
                  <a:noFill/>
                </a:ln>
                <a:solidFill>
                  <a:schemeClr val="tx1"/>
                </a:solidFill>
                <a:effectLst/>
                <a:uLnTx/>
                <a:uFillTx/>
                <a:latin typeface="+mj-lt"/>
                <a:ea typeface="+mj-ea"/>
                <a:cs typeface="+mj-cs"/>
              </a:rPr>
              <a:t>Earthquake in Donggala, Palu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244918"/>
            <a:ext cx="8229600" cy="576263"/>
          </a:xfrm>
        </p:spPr>
        <p:txBody>
          <a:bodyPr vert="horz" wrap="square" lIns="91440" tIns="45720" rIns="91440" bIns="45720" numCol="1" rtlCol="0" anchor="ctr" anchorCtr="0" compatLnSpc="1">
            <a:normAutofit fontScale="90000"/>
            <a:scene3d>
              <a:camera prst="orthographicFront"/>
              <a:lightRig rig="threePt" dir="t"/>
            </a:scene3d>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solidFill>
                  <a:schemeClr val="tx1"/>
                </a:solidFill>
                <a:effectLst>
                  <a:outerShdw blurRad="38100" dist="19050" dir="2700000" algn="tl" rotWithShape="0">
                    <a:schemeClr val="dk1">
                      <a:alpha val="40000"/>
                    </a:schemeClr>
                  </a:outerShdw>
                </a:effectLst>
                <a:uLnTx/>
                <a:uFillTx/>
                <a:latin typeface="+mj-lt"/>
                <a:ea typeface="+mj-ea"/>
                <a:cs typeface="+mj-cs"/>
              </a:rPr>
              <a:t>MEANING OF DISASTER </a:t>
            </a:r>
          </a:p>
        </p:txBody>
      </p:sp>
      <p:sp>
        <p:nvSpPr>
          <p:cNvPr id="18435" name="Content Placeholder 2"/>
          <p:cNvSpPr>
            <a:spLocks noGrp="1"/>
          </p:cNvSpPr>
          <p:nvPr>
            <p:ph idx="1"/>
          </p:nvPr>
        </p:nvSpPr>
        <p:spPr>
          <a:xfrm>
            <a:off x="387985" y="2170430"/>
            <a:ext cx="8493760" cy="3921125"/>
          </a:xfrm>
        </p:spPr>
        <p:txBody>
          <a:bodyPr vert="horz" wrap="square" lIns="91440" tIns="45720" rIns="91440" bIns="45720" anchor="t"/>
          <a:lstStyle/>
          <a:p>
            <a:pPr marL="0" indent="0" algn="ctr" eaLnBrk="1" hangingPunct="1">
              <a:buNone/>
            </a:pPr>
            <a:r>
              <a:rPr sz="2800" dirty="0"/>
              <a:t>Disaster means a catastrophe, calamity on mishap, a grave occurrence which causes loss of life, human suffering, damage to and destruction of property degradation of environment which disrupts the normal functioning of societies, government comities and which adversely affects individual and families with severity and it is beyond the coping capacity of the community of the affected area.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883" y="1161733"/>
            <a:ext cx="8229600" cy="5762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DEFINITION</a:t>
            </a:r>
          </a:p>
        </p:txBody>
      </p:sp>
      <p:sp>
        <p:nvSpPr>
          <p:cNvPr id="18435" name="Content Placeholder 2"/>
          <p:cNvSpPr>
            <a:spLocks noGrp="1"/>
          </p:cNvSpPr>
          <p:nvPr>
            <p:ph idx="1"/>
          </p:nvPr>
        </p:nvSpPr>
        <p:spPr>
          <a:xfrm>
            <a:off x="457200" y="1997393"/>
            <a:ext cx="8229600" cy="3921125"/>
          </a:xfrm>
        </p:spPr>
        <p:txBody>
          <a:bodyPr vert="horz" wrap="square" lIns="91440" tIns="45720" rIns="91440" bIns="45720" anchor="t"/>
          <a:lstStyle/>
          <a:p>
            <a:pPr marL="0" indent="0" algn="ctr" eaLnBrk="1" hangingPunct="1">
              <a:buNone/>
            </a:pPr>
            <a:r>
              <a:rPr sz="2800" dirty="0"/>
              <a:t>Any occurrence that causes damage, economic disruption, loss of human life and deterioation in health and the health services on a scale sufficient to warrant an extra ordinary response from outside the affected community or area.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51828"/>
            <a:ext cx="8229600" cy="1143000"/>
          </a:xfrm>
        </p:spPr>
        <p:txBody>
          <a:bodyPr/>
          <a:lstStyle/>
          <a:p>
            <a:r>
              <a:rPr lang="en-US"/>
              <a:t>it's time for QUIZ</a:t>
            </a:r>
          </a:p>
        </p:txBody>
      </p:sp>
      <p:sp>
        <p:nvSpPr>
          <p:cNvPr id="3" name="Content Placeholder 2"/>
          <p:cNvSpPr>
            <a:spLocks noGrp="1"/>
          </p:cNvSpPr>
          <p:nvPr>
            <p:ph idx="1"/>
          </p:nvPr>
        </p:nvSpPr>
        <p:spPr>
          <a:xfrm>
            <a:off x="457200" y="2141855"/>
            <a:ext cx="8229600" cy="1421765"/>
          </a:xfrm>
        </p:spPr>
        <p:txBody>
          <a:bodyPr/>
          <a:lstStyle/>
          <a:p>
            <a:pPr marL="0" indent="0">
              <a:buNone/>
            </a:pPr>
            <a:r>
              <a:rPr lang="en-US"/>
              <a:t>There are 4 phases in the disaster management? can you mentioned it?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1223</Words>
  <Application>Microsoft Office PowerPoint</Application>
  <PresentationFormat>On-screen Show (4:3)</PresentationFormat>
  <Paragraphs>174</Paragraphs>
  <Slides>33</Slides>
  <Notes>0</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Office Theme</vt:lpstr>
      <vt:lpstr>1_Office Theme</vt:lpstr>
      <vt:lpstr>PowerPoint Presentation</vt:lpstr>
      <vt:lpstr>DISASTER IN HOLLY QUR'AN</vt:lpstr>
      <vt:lpstr>TAFSEER FOR QS 29 : 40</vt:lpstr>
      <vt:lpstr>it's time for QUIZ</vt:lpstr>
      <vt:lpstr>INTRODUCTION</vt:lpstr>
      <vt:lpstr>                      INTRODUCTION</vt:lpstr>
      <vt:lpstr>MEANING OF DISASTER </vt:lpstr>
      <vt:lpstr>DEFINITION</vt:lpstr>
      <vt:lpstr>it's time for QUIZ</vt:lpstr>
      <vt:lpstr>DISASTER MANAGEMENT</vt:lpstr>
      <vt:lpstr>PHASES OF DISASTER MANAGEMENT</vt:lpstr>
      <vt:lpstr>PowerPoint Presentation</vt:lpstr>
      <vt:lpstr>ASSESSMENT</vt:lpstr>
      <vt:lpstr>DEVELOP DISASTER PLAN Aim : To provide prompt and effective medical care to the maximum possible in order to minimize morbidity and mortality.</vt:lpstr>
      <vt:lpstr>PREPARE THE STAFF AND INSTITUTIONAL RESOURCES</vt:lpstr>
      <vt:lpstr>CONSTITUTION OF DISASTER MANAGEMENT</vt:lpstr>
      <vt:lpstr>ELEMENTS of DISASTER PLAN</vt:lpstr>
      <vt:lpstr>ACTIVATION OF DISASTER MANAGEMENT PLANS</vt:lpstr>
      <vt:lpstr>ACTIVITIES NEEDED IN PLANNING</vt:lpstr>
      <vt:lpstr>IMPLEMENT DISASTER PLANS</vt:lpstr>
      <vt:lpstr>PowerPoint Presentation</vt:lpstr>
      <vt:lpstr>it's time for QUIZ</vt:lpstr>
      <vt:lpstr>DISASTER PHASES</vt:lpstr>
      <vt:lpstr>RESPONSE PHASE</vt:lpstr>
      <vt:lpstr>   RECOVERY PHASE</vt:lpstr>
      <vt:lpstr>RISK REDUCTION PHASE</vt:lpstr>
      <vt:lpstr>NURSES RESPONSIBILITY</vt:lpstr>
      <vt:lpstr>COMMUNITY PREPAREDNESS</vt:lpstr>
      <vt:lpstr>ROLE AND RESPONSIBILITIES OF THE DISASTER MANAGEMENT BOARD</vt:lpstr>
      <vt:lpstr>During an Emergency</vt:lpstr>
      <vt:lpstr>During Post Disaster Recovery</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21</cp:revision>
  <dcterms:created xsi:type="dcterms:W3CDTF">2015-12-02T08:17:00Z</dcterms:created>
  <dcterms:modified xsi:type="dcterms:W3CDTF">2020-05-09T04:27:33Z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1033-11.2.0.8668</vt:lpwstr>
  </property>
</Properties>
</file>