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92" r:id="rId5"/>
    <p:sldId id="269" r:id="rId6"/>
    <p:sldId id="259" r:id="rId7"/>
    <p:sldId id="260" r:id="rId8"/>
    <p:sldId id="261" r:id="rId9"/>
    <p:sldId id="262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6" r:id="rId22"/>
    <p:sldId id="287" r:id="rId23"/>
    <p:sldId id="288" r:id="rId24"/>
    <p:sldId id="289" r:id="rId25"/>
    <p:sldId id="290" r:id="rId26"/>
    <p:sldId id="291" r:id="rId27"/>
    <p:sldId id="27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E347F-ADC1-4759-B2DB-00FDA57CDC81}" type="datetimeFigureOut">
              <a:rPr lang="en-US" smtClean="0"/>
              <a:pPr/>
              <a:t>22-May-18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7C2D6-1764-4818-8E95-5984841AAD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2816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7C2D6-1764-4818-8E95-5984841AADD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6621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4F32-77DC-4ABA-AB63-3466D5990C80}" type="datetimeFigureOut">
              <a:rPr lang="en-US" smtClean="0"/>
              <a:pPr/>
              <a:t>22-May-18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0884D-81C4-4A86-80E4-5E696EA4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4F32-77DC-4ABA-AB63-3466D5990C80}" type="datetimeFigureOut">
              <a:rPr lang="en-US" smtClean="0"/>
              <a:pPr/>
              <a:t>22-May-18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0884D-81C4-4A86-80E4-5E696EA4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4F32-77DC-4ABA-AB63-3466D5990C80}" type="datetimeFigureOut">
              <a:rPr lang="en-US" smtClean="0"/>
              <a:pPr/>
              <a:t>22-May-18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0884D-81C4-4A86-80E4-5E696EA4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4F32-77DC-4ABA-AB63-3466D5990C80}" type="datetimeFigureOut">
              <a:rPr lang="en-US" smtClean="0"/>
              <a:pPr/>
              <a:t>22-May-18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0884D-81C4-4A86-80E4-5E696EA4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4F32-77DC-4ABA-AB63-3466D5990C80}" type="datetimeFigureOut">
              <a:rPr lang="en-US" smtClean="0"/>
              <a:pPr/>
              <a:t>22-May-18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0884D-81C4-4A86-80E4-5E696EA4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4F32-77DC-4ABA-AB63-3466D5990C80}" type="datetimeFigureOut">
              <a:rPr lang="en-US" smtClean="0"/>
              <a:pPr/>
              <a:t>22-May-18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0884D-81C4-4A86-80E4-5E696EA4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4F32-77DC-4ABA-AB63-3466D5990C80}" type="datetimeFigureOut">
              <a:rPr lang="en-US" smtClean="0"/>
              <a:pPr/>
              <a:t>22-May-18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0884D-81C4-4A86-80E4-5E696EA4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4F32-77DC-4ABA-AB63-3466D5990C80}" type="datetimeFigureOut">
              <a:rPr lang="en-US" smtClean="0"/>
              <a:pPr/>
              <a:t>22-May-18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0884D-81C4-4A86-80E4-5E696EA4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4F32-77DC-4ABA-AB63-3466D5990C80}" type="datetimeFigureOut">
              <a:rPr lang="en-US" smtClean="0"/>
              <a:pPr/>
              <a:t>22-May-18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0884D-81C4-4A86-80E4-5E696EA4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4F32-77DC-4ABA-AB63-3466D5990C80}" type="datetimeFigureOut">
              <a:rPr lang="en-US" smtClean="0"/>
              <a:pPr/>
              <a:t>22-May-18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0884D-81C4-4A86-80E4-5E696EA4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54F32-77DC-4ABA-AB63-3466D5990C80}" type="datetimeFigureOut">
              <a:rPr lang="en-US" smtClean="0"/>
              <a:pPr/>
              <a:t>22-May-18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0884D-81C4-4A86-80E4-5E696EA4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54F32-77DC-4ABA-AB63-3466D5990C80}" type="datetimeFigureOut">
              <a:rPr lang="en-US" smtClean="0"/>
              <a:pPr/>
              <a:t>22-May-18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0884D-81C4-4A86-80E4-5E696EA473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62000" y="607874"/>
            <a:ext cx="7543800" cy="1754326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RE-ORIENTASI STRATEGI PENGEMBANGAN SDM ERA DIGITAL PADA REVOLUSI INDUSTRI 4.0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3"/>
          <a:srcRect l="37829" t="30425" r="20220" b="20169"/>
          <a:stretch>
            <a:fillRect/>
          </a:stretch>
        </p:blipFill>
        <p:spPr bwMode="auto">
          <a:xfrm>
            <a:off x="990600" y="1447800"/>
            <a:ext cx="7086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HRM TRADITIONAL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xmlns="" val="1341992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HRM STRATEGIC</a:t>
            </a:r>
            <a:endParaRPr lang="en-US" sz="6000" b="1" dirty="0"/>
          </a:p>
        </p:txBody>
      </p:sp>
      <p:pic>
        <p:nvPicPr>
          <p:cNvPr id="7" name="Picture 6"/>
          <p:cNvPicPr/>
          <p:nvPr/>
        </p:nvPicPr>
        <p:blipFill>
          <a:blip r:embed="rId3"/>
          <a:srcRect l="40871" t="32421" r="23382" b="21474"/>
          <a:stretch>
            <a:fillRect/>
          </a:stretch>
        </p:blipFill>
        <p:spPr bwMode="auto">
          <a:xfrm>
            <a:off x="1284915" y="1371600"/>
            <a:ext cx="6574170" cy="476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41535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/>
              <a:t>HRM TRADISIONAL VS </a:t>
            </a:r>
            <a:br>
              <a:rPr lang="en-US" sz="6000" b="1" dirty="0" smtClean="0"/>
            </a:br>
            <a:r>
              <a:rPr lang="en-US" sz="6000" b="1" dirty="0" smtClean="0"/>
              <a:t>HRM STRATEGIS</a:t>
            </a:r>
            <a:endParaRPr lang="en-US" sz="60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07845706"/>
              </p:ext>
            </p:extLst>
          </p:nvPr>
        </p:nvGraphicFramePr>
        <p:xfrm>
          <a:off x="1142999" y="2057400"/>
          <a:ext cx="6781801" cy="4343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6919"/>
                <a:gridCol w="2078294"/>
                <a:gridCol w="2078294"/>
                <a:gridCol w="2078294"/>
              </a:tblGrid>
              <a:tr h="249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Indikator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Traditional HR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Strategic HR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9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Responsibility for HR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Staff specialist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Line managers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37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Focus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Employee relations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Partnership with internal and external costumers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37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Role of HR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Transactional change follower and respondent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Transactional change leader and initiator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9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Initiatives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Slow, reacted, fragmneted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Fast, proactive, integrative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37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Time horizon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Short term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Short, medium, long (as necessary)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83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Control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Bearucratics-roles, policies, procedures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Organics, flexible, whatever is necessary to succed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83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Job design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Tight devision of labour, independence, scpecializations, 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Broad, flexible, cross-training, teams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9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Key investments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Capital, products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People, knowledge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9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Accountability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Cost center</a:t>
                      </a:r>
                      <a:endParaRPr lang="en-US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Investment center</a:t>
                      </a:r>
                      <a:endParaRPr lang="en-US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80096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8288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POTENSI OTOMATISASI LAPANGAN PEKERJAAN (MCKINSEY, 2017)</a:t>
            </a:r>
            <a:endParaRPr lang="en-US" sz="4000" b="1" dirty="0"/>
          </a:p>
        </p:txBody>
      </p:sp>
      <p:pic>
        <p:nvPicPr>
          <p:cNvPr id="7" name="Picture 6"/>
          <p:cNvPicPr/>
          <p:nvPr/>
        </p:nvPicPr>
        <p:blipFill>
          <a:blip r:embed="rId3"/>
          <a:srcRect l="2637" t="6160" r="1538" b="10172"/>
          <a:stretch>
            <a:fillRect/>
          </a:stretch>
        </p:blipFill>
        <p:spPr bwMode="auto">
          <a:xfrm>
            <a:off x="1066800" y="1676400"/>
            <a:ext cx="7010400" cy="4640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51465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8288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PENGARUH REVEOLUSI INDUSTRI 4.0 </a:t>
            </a:r>
            <a:br>
              <a:rPr lang="en-US" sz="3200" b="1" dirty="0" smtClean="0"/>
            </a:br>
            <a:r>
              <a:rPr lang="en-US" sz="3200" b="1" dirty="0" smtClean="0"/>
              <a:t>BERDASARKAN DISTRIBUSI NEGARA </a:t>
            </a:r>
            <a:br>
              <a:rPr lang="en-US" sz="3200" b="1" dirty="0" smtClean="0"/>
            </a:br>
            <a:r>
              <a:rPr lang="en-US" sz="3200" b="1" dirty="0" smtClean="0"/>
              <a:t>(MCKINSEY, 2017)</a:t>
            </a:r>
            <a:endParaRPr lang="en-US" sz="3200" b="1" dirty="0"/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l="2699" t="5474" r="2914" b="48805"/>
          <a:stretch/>
        </p:blipFill>
        <p:spPr bwMode="auto">
          <a:xfrm>
            <a:off x="914400" y="1600200"/>
            <a:ext cx="7315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58317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8288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PENGARUH REVEOLUSI INDUSTRI 4.0 </a:t>
            </a:r>
            <a:br>
              <a:rPr lang="en-US" sz="3600" b="1" dirty="0" smtClean="0"/>
            </a:br>
            <a:r>
              <a:rPr lang="en-US" sz="3600" b="1" dirty="0" smtClean="0"/>
              <a:t>BERDASARKAN DISTRIBUSI NEGARA </a:t>
            </a:r>
            <a:br>
              <a:rPr lang="en-US" sz="3600" b="1" dirty="0" smtClean="0"/>
            </a:br>
            <a:r>
              <a:rPr lang="en-US" sz="3600" b="1" dirty="0" smtClean="0"/>
              <a:t>(MCKINSEY, 2017)</a:t>
            </a:r>
            <a:endParaRPr lang="en-US" sz="3600" b="1" dirty="0"/>
          </a:p>
        </p:txBody>
      </p:sp>
      <p:pic>
        <p:nvPicPr>
          <p:cNvPr id="7" name="Picture 6"/>
          <p:cNvPicPr/>
          <p:nvPr/>
        </p:nvPicPr>
        <p:blipFill rotWithShape="1">
          <a:blip r:embed="rId3"/>
          <a:srcRect l="2699" t="51734" r="2914" b="13687"/>
          <a:stretch/>
        </p:blipFill>
        <p:spPr bwMode="auto">
          <a:xfrm>
            <a:off x="914400" y="1600200"/>
            <a:ext cx="7315199" cy="4944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48086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2286000" cy="25908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/>
              <a:t>Potential For Automation Across Sectors (</a:t>
            </a:r>
            <a:r>
              <a:rPr lang="en-US" sz="2400" b="1" dirty="0" err="1" smtClean="0"/>
              <a:t>Mckinsey</a:t>
            </a:r>
            <a:r>
              <a:rPr lang="en-US" sz="2400" b="1" dirty="0" smtClean="0"/>
              <a:t>, 2017)</a:t>
            </a:r>
            <a:endParaRPr lang="en-US" sz="2400" b="1" dirty="0"/>
          </a:p>
        </p:txBody>
      </p:sp>
      <p:pic>
        <p:nvPicPr>
          <p:cNvPr id="8" name="Picture 7"/>
          <p:cNvPicPr/>
          <p:nvPr/>
        </p:nvPicPr>
        <p:blipFill>
          <a:blip r:embed="rId3"/>
          <a:srcRect l="6234" t="5179" r="2232" b="4632"/>
          <a:stretch>
            <a:fillRect/>
          </a:stretch>
        </p:blipFill>
        <p:spPr bwMode="auto">
          <a:xfrm>
            <a:off x="2971800" y="52863"/>
            <a:ext cx="5257800" cy="6447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9729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078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AR" b="1" dirty="0" smtClean="0"/>
              <a:t>POSISI  DUNIA GCI INDONESIA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/>
          <a:srcRect l="22512" t="19368" r="29812" b="6526"/>
          <a:stretch>
            <a:fillRect/>
          </a:stretch>
        </p:blipFill>
        <p:spPr bwMode="auto">
          <a:xfrm>
            <a:off x="1066800" y="1066800"/>
            <a:ext cx="6934200" cy="531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262597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0782"/>
            <a:ext cx="8229600" cy="1143000"/>
          </a:xfrm>
        </p:spPr>
        <p:txBody>
          <a:bodyPr/>
          <a:lstStyle/>
          <a:p>
            <a:pPr lvl="0"/>
            <a:r>
              <a:rPr lang="es-AR" b="1" dirty="0" smtClean="0"/>
              <a:t>POSISI  DAYA SAING ASEAN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/>
          <a:srcRect l="15051" t="14947" r="40814" b="20743"/>
          <a:stretch>
            <a:fillRect/>
          </a:stretch>
        </p:blipFill>
        <p:spPr bwMode="auto">
          <a:xfrm>
            <a:off x="1143000" y="1143000"/>
            <a:ext cx="6781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45174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078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AR" sz="6000" b="1" dirty="0" smtClean="0"/>
              <a:t>TOP 25 GCI DUNIA</a:t>
            </a:r>
            <a:endParaRPr lang="en-US" sz="6000" dirty="0"/>
          </a:p>
        </p:txBody>
      </p:sp>
      <p:pic>
        <p:nvPicPr>
          <p:cNvPr id="7" name="Picture 6" descr="Hasil gambar untuk global competitiveness index 2018"/>
          <p:cNvPicPr/>
          <p:nvPr/>
        </p:nvPicPr>
        <p:blipFill>
          <a:blip r:embed="rId3" cstate="print"/>
          <a:srcRect l="2400"/>
          <a:stretch>
            <a:fillRect/>
          </a:stretch>
        </p:blipFill>
        <p:spPr bwMode="auto">
          <a:xfrm>
            <a:off x="1143000" y="1219200"/>
            <a:ext cx="6934200" cy="518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16944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1391" t="16667" r="19546" b="5208"/>
          <a:stretch>
            <a:fillRect/>
          </a:stretch>
        </p:blipFill>
        <p:spPr bwMode="auto">
          <a:xfrm>
            <a:off x="0" y="0"/>
            <a:ext cx="91897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6858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2928" t="16667" r="20456" b="6250"/>
          <a:stretch>
            <a:fillRect/>
          </a:stretch>
        </p:blipFill>
        <p:spPr bwMode="auto">
          <a:xfrm>
            <a:off x="685800" y="-152400"/>
            <a:ext cx="8458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145131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AR" sz="6000" b="1" dirty="0" smtClean="0"/>
              <a:t>RE-ORIENTASI HRM</a:t>
            </a:r>
            <a:endParaRPr lang="en-US" sz="6000" dirty="0"/>
          </a:p>
        </p:txBody>
      </p:sp>
      <p:sp>
        <p:nvSpPr>
          <p:cNvPr id="8" name="Rectangle 7"/>
          <p:cNvSpPr/>
          <p:nvPr/>
        </p:nvSpPr>
        <p:spPr>
          <a:xfrm>
            <a:off x="990600" y="1524000"/>
            <a:ext cx="7162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Kualitas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yaitu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upaya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menghasilkan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SDM yang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berkualitas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agar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sesuai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dengan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kebutuhan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pasar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kerja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yang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berbasis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teknologi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digital. 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Kuantitas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,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yaitu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menghasilkan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jumlah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sdm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yang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berkualitas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, 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kompeten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dan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sesuai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kebutuhan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industri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Distribusi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SDM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berkualitas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yang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masih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belum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+mj-lt"/>
                <a:ea typeface="Times New Roman" pitchFamily="18" charset="0"/>
                <a:cs typeface="Times New Roman" pitchFamily="18" charset="0"/>
              </a:rPr>
              <a:t>merata</a:t>
            </a:r>
            <a:r>
              <a:rPr lang="en-US" sz="3200" dirty="0" smtClean="0"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  <a:endParaRPr lang="en-US" sz="44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4270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AR" sz="6000" b="1" dirty="0" smtClean="0"/>
              <a:t>RE-ORIENTASI HRM</a:t>
            </a:r>
            <a:endParaRPr lang="en-US" sz="6000" dirty="0"/>
          </a:p>
        </p:txBody>
      </p:sp>
      <p:sp>
        <p:nvSpPr>
          <p:cNvPr id="8" name="Rectangle 7"/>
          <p:cNvSpPr/>
          <p:nvPr/>
        </p:nvSpPr>
        <p:spPr>
          <a:xfrm>
            <a:off x="914400" y="1371600"/>
            <a:ext cx="7315200" cy="5169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err="1"/>
              <a:t>L</a:t>
            </a:r>
            <a:r>
              <a:rPr lang="en-US" sz="3200" dirty="0" err="1" smtClean="0"/>
              <a:t>iterasi</a:t>
            </a:r>
            <a:r>
              <a:rPr lang="en-US" sz="3200" dirty="0" smtClean="0"/>
              <a:t> </a:t>
            </a:r>
            <a:r>
              <a:rPr lang="en-US" sz="3200" dirty="0"/>
              <a:t>data, </a:t>
            </a:r>
            <a:r>
              <a:rPr lang="en-US" sz="3200" dirty="0" err="1"/>
              <a:t>yaitu</a:t>
            </a:r>
            <a:r>
              <a:rPr lang="en-US" sz="3200" dirty="0"/>
              <a:t> </a:t>
            </a:r>
            <a:r>
              <a:rPr lang="en-US" sz="3200" dirty="0" err="1" smtClean="0"/>
              <a:t>kemampuan</a:t>
            </a:r>
            <a:r>
              <a:rPr lang="en-US" sz="3200" dirty="0" smtClean="0"/>
              <a:t> </a:t>
            </a:r>
            <a:r>
              <a:rPr lang="en-US" sz="3200" dirty="0" err="1" smtClean="0"/>
              <a:t>membaca</a:t>
            </a:r>
            <a:r>
              <a:rPr lang="en-US" sz="3200" dirty="0"/>
              <a:t>, </a:t>
            </a:r>
            <a:r>
              <a:rPr lang="en-US" sz="3200" dirty="0" err="1"/>
              <a:t>menganalisis</a:t>
            </a:r>
            <a:r>
              <a:rPr lang="en-US" sz="3200" dirty="0"/>
              <a:t> </a:t>
            </a:r>
            <a:r>
              <a:rPr lang="en-US" sz="3200" dirty="0" err="1" smtClean="0"/>
              <a:t>dan</a:t>
            </a:r>
            <a:r>
              <a:rPr lang="en-US" sz="3200" dirty="0"/>
              <a:t> </a:t>
            </a:r>
            <a:r>
              <a:rPr lang="en-US" sz="3200" dirty="0" err="1" smtClean="0"/>
              <a:t>memanfaatkan</a:t>
            </a:r>
            <a:r>
              <a:rPr lang="en-US" sz="3200" dirty="0" smtClean="0"/>
              <a:t> </a:t>
            </a:r>
            <a:r>
              <a:rPr lang="en-US" sz="3200" dirty="0" err="1"/>
              <a:t>informasi</a:t>
            </a:r>
            <a:r>
              <a:rPr lang="en-US" sz="3200" dirty="0"/>
              <a:t> big data </a:t>
            </a:r>
            <a:r>
              <a:rPr lang="en-US" sz="3200" dirty="0" err="1"/>
              <a:t>dalam</a:t>
            </a:r>
            <a:r>
              <a:rPr lang="en-US" sz="3200" dirty="0"/>
              <a:t> </a:t>
            </a:r>
            <a:r>
              <a:rPr lang="en-US" sz="3200" dirty="0" err="1"/>
              <a:t>dunia</a:t>
            </a:r>
            <a:r>
              <a:rPr lang="en-US" sz="3200" dirty="0"/>
              <a:t> digital, 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err="1"/>
              <a:t>L</a:t>
            </a:r>
            <a:r>
              <a:rPr lang="en-US" sz="3200" dirty="0" err="1" smtClean="0"/>
              <a:t>iterasi</a:t>
            </a:r>
            <a:r>
              <a:rPr lang="en-US" sz="3200" dirty="0" smtClean="0"/>
              <a:t> </a:t>
            </a:r>
            <a:r>
              <a:rPr lang="en-US" sz="3200" dirty="0" err="1"/>
              <a:t>teknologi</a:t>
            </a:r>
            <a:r>
              <a:rPr lang="en-US" sz="3200" dirty="0"/>
              <a:t>, </a:t>
            </a:r>
            <a:r>
              <a:rPr lang="en-US" sz="3200" dirty="0" err="1"/>
              <a:t>yaitu</a:t>
            </a:r>
            <a:r>
              <a:rPr lang="en-US" sz="3200" dirty="0"/>
              <a:t> </a:t>
            </a:r>
            <a:r>
              <a:rPr lang="en-US" sz="3200" dirty="0" err="1"/>
              <a:t>memahami</a:t>
            </a:r>
            <a:r>
              <a:rPr lang="en-US" sz="3200" dirty="0"/>
              <a:t> </a:t>
            </a:r>
            <a:r>
              <a:rPr lang="en-US" sz="3200" dirty="0" err="1"/>
              <a:t>cara</a:t>
            </a:r>
            <a:r>
              <a:rPr lang="en-US" sz="3200" dirty="0"/>
              <a:t> </a:t>
            </a:r>
            <a:r>
              <a:rPr lang="en-US" sz="3200" dirty="0" err="1"/>
              <a:t>kerja</a:t>
            </a:r>
            <a:r>
              <a:rPr lang="en-US" sz="3200" dirty="0"/>
              <a:t> </a:t>
            </a:r>
            <a:r>
              <a:rPr lang="en-US" sz="3200" dirty="0" err="1"/>
              <a:t>mesin</a:t>
            </a:r>
            <a:r>
              <a:rPr lang="en-US" sz="3200" dirty="0"/>
              <a:t>, </a:t>
            </a:r>
            <a:r>
              <a:rPr lang="en-US" sz="3200" dirty="0" err="1"/>
              <a:t>aplikasi</a:t>
            </a:r>
            <a:r>
              <a:rPr lang="en-US" sz="3200" dirty="0"/>
              <a:t> </a:t>
            </a:r>
            <a:r>
              <a:rPr lang="en-US" sz="3200" dirty="0" err="1"/>
              <a:t>teknologi</a:t>
            </a:r>
            <a:r>
              <a:rPr lang="en-US" sz="3200" dirty="0"/>
              <a:t> (</a:t>
            </a:r>
            <a:r>
              <a:rPr lang="en-US" sz="3200" i="1" dirty="0"/>
              <a:t>coding, artificial intelligence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i="1" dirty="0"/>
              <a:t>engineering principles</a:t>
            </a:r>
            <a:r>
              <a:rPr lang="en-US" sz="3200" dirty="0"/>
              <a:t>,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3200" dirty="0" err="1" smtClean="0"/>
              <a:t>iterasi</a:t>
            </a:r>
            <a:r>
              <a:rPr lang="en-US" sz="3200" dirty="0" smtClean="0"/>
              <a:t> </a:t>
            </a:r>
            <a:r>
              <a:rPr lang="en-US" sz="3200" dirty="0" err="1"/>
              <a:t>manusia</a:t>
            </a:r>
            <a:r>
              <a:rPr lang="en-US" sz="3200" dirty="0"/>
              <a:t>, </a:t>
            </a:r>
            <a:r>
              <a:rPr lang="en-US" sz="3200" i="1" dirty="0"/>
              <a:t>humanities</a:t>
            </a:r>
            <a:r>
              <a:rPr lang="en-US" sz="3200" dirty="0"/>
              <a:t>, </a:t>
            </a:r>
            <a:r>
              <a:rPr lang="en-US" sz="3200" dirty="0" err="1"/>
              <a:t>komunikasi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/>
              <a:t>desain</a:t>
            </a:r>
            <a:r>
              <a:rPr lang="en-US" sz="3200" dirty="0"/>
              <a:t>. 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0748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0"/>
            <a:ext cx="92449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tangle 1"/>
          <p:cNvSpPr/>
          <p:nvPr/>
        </p:nvSpPr>
        <p:spPr>
          <a:xfrm>
            <a:off x="675167" y="6456528"/>
            <a:ext cx="7859233" cy="381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1339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078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AR" sz="6000" b="1" dirty="0" smtClean="0"/>
              <a:t>RE-ORIENTASI HRM</a:t>
            </a:r>
            <a:endParaRPr lang="en-US" sz="6000" dirty="0"/>
          </a:p>
        </p:txBody>
      </p:sp>
      <p:sp>
        <p:nvSpPr>
          <p:cNvPr id="8" name="Rectangle 7"/>
          <p:cNvSpPr/>
          <p:nvPr/>
        </p:nvSpPr>
        <p:spPr>
          <a:xfrm>
            <a:off x="976745" y="1295400"/>
            <a:ext cx="73152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dirty="0"/>
              <a:t>Mount et.al. (1994) : </a:t>
            </a:r>
            <a:r>
              <a:rPr lang="en-US" sz="2800" i="1" dirty="0" err="1"/>
              <a:t>extravenous</a:t>
            </a:r>
            <a:r>
              <a:rPr lang="en-US" sz="2800" dirty="0"/>
              <a:t>, </a:t>
            </a:r>
            <a:r>
              <a:rPr lang="en-US" sz="2800" i="1" dirty="0"/>
              <a:t>agreeableness</a:t>
            </a:r>
            <a:r>
              <a:rPr lang="en-US" sz="2800" dirty="0"/>
              <a:t>, </a:t>
            </a:r>
            <a:r>
              <a:rPr lang="en-US" sz="2800" i="1" dirty="0"/>
              <a:t>conscientiousness</a:t>
            </a:r>
            <a:r>
              <a:rPr lang="en-US" sz="2800" dirty="0"/>
              <a:t>,  </a:t>
            </a:r>
            <a:r>
              <a:rPr lang="en-US" sz="2800" i="1" dirty="0"/>
              <a:t>emotional stability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i="1" dirty="0"/>
              <a:t>openness to experience</a:t>
            </a:r>
            <a:r>
              <a:rPr lang="en-US" sz="2800" dirty="0"/>
              <a:t>. </a:t>
            </a:r>
            <a:endParaRPr lang="en-US" sz="2800" dirty="0" smtClean="0"/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dirty="0" err="1"/>
              <a:t>K</a:t>
            </a:r>
            <a:r>
              <a:rPr lang="en-US" sz="2800" dirty="0" err="1" smtClean="0"/>
              <a:t>ecerdasan</a:t>
            </a:r>
            <a:r>
              <a:rPr lang="en-US" sz="2800" dirty="0" smtClean="0"/>
              <a:t> </a:t>
            </a:r>
            <a:r>
              <a:rPr lang="en-US" sz="2800" dirty="0" err="1"/>
              <a:t>emosional</a:t>
            </a:r>
            <a:r>
              <a:rPr lang="en-US" sz="2800" dirty="0"/>
              <a:t> </a:t>
            </a:r>
            <a:r>
              <a:rPr lang="en-US" sz="2800" dirty="0" smtClean="0"/>
              <a:t>(</a:t>
            </a:r>
            <a:r>
              <a:rPr lang="en-US" sz="2800" dirty="0" err="1"/>
              <a:t>Golemen</a:t>
            </a:r>
            <a:r>
              <a:rPr lang="en-US" sz="2800" dirty="0"/>
              <a:t>, 1977), </a:t>
            </a:r>
            <a:r>
              <a:rPr lang="en-US" sz="2800" dirty="0" smtClean="0"/>
              <a:t>spiritual </a:t>
            </a:r>
            <a:r>
              <a:rPr lang="en-US" sz="2800" dirty="0"/>
              <a:t>(</a:t>
            </a:r>
            <a:r>
              <a:rPr lang="en-US" sz="2800" dirty="0" err="1"/>
              <a:t>Agustian</a:t>
            </a:r>
            <a:r>
              <a:rPr lang="en-US" sz="2800" dirty="0"/>
              <a:t>, 2000) </a:t>
            </a:r>
            <a:r>
              <a:rPr lang="en-US" sz="2800" dirty="0" smtClean="0"/>
              <a:t>: </a:t>
            </a:r>
            <a:r>
              <a:rPr lang="en-US" sz="2800" dirty="0" err="1" smtClean="0"/>
              <a:t>kesadaran</a:t>
            </a:r>
            <a:r>
              <a:rPr lang="en-US" sz="2800" dirty="0" smtClean="0"/>
              <a:t> </a:t>
            </a:r>
            <a:r>
              <a:rPr lang="en-US" sz="2800" dirty="0" err="1"/>
              <a:t>diri</a:t>
            </a:r>
            <a:r>
              <a:rPr lang="en-US" sz="2800" dirty="0"/>
              <a:t> (</a:t>
            </a:r>
            <a:r>
              <a:rPr lang="en-US" sz="2800" i="1" dirty="0"/>
              <a:t>self-awareness)</a:t>
            </a:r>
            <a:r>
              <a:rPr lang="en-US" sz="2800" dirty="0"/>
              <a:t>, </a:t>
            </a:r>
            <a:r>
              <a:rPr lang="en-US" sz="2800" dirty="0" err="1"/>
              <a:t>manajemen</a:t>
            </a:r>
            <a:r>
              <a:rPr lang="en-US" sz="2800" dirty="0"/>
              <a:t> </a:t>
            </a:r>
            <a:r>
              <a:rPr lang="en-US" sz="2800" dirty="0" err="1"/>
              <a:t>perasaan</a:t>
            </a:r>
            <a:r>
              <a:rPr lang="en-US" sz="2800" dirty="0"/>
              <a:t> (</a:t>
            </a:r>
            <a:r>
              <a:rPr lang="en-US" sz="2800" i="1" dirty="0"/>
              <a:t>emotional management</a:t>
            </a:r>
            <a:r>
              <a:rPr lang="en-US" sz="2800" dirty="0"/>
              <a:t>), </a:t>
            </a:r>
            <a:r>
              <a:rPr lang="en-US" sz="2800" dirty="0" err="1"/>
              <a:t>motivasi</a:t>
            </a:r>
            <a:r>
              <a:rPr lang="en-US" sz="2800" dirty="0"/>
              <a:t> </a:t>
            </a:r>
            <a:r>
              <a:rPr lang="en-US" sz="2800" dirty="0" err="1"/>
              <a:t>diri</a:t>
            </a:r>
            <a:r>
              <a:rPr lang="en-US" sz="2800" dirty="0"/>
              <a:t> (</a:t>
            </a:r>
            <a:r>
              <a:rPr lang="en-US" sz="2800" i="1" dirty="0"/>
              <a:t>self-motivation</a:t>
            </a:r>
            <a:r>
              <a:rPr lang="en-US" sz="2800" dirty="0"/>
              <a:t>), </a:t>
            </a:r>
            <a:r>
              <a:rPr lang="en-US" sz="2800" dirty="0" err="1"/>
              <a:t>perasaan</a:t>
            </a:r>
            <a:r>
              <a:rPr lang="en-US" sz="2800" dirty="0"/>
              <a:t> </a:t>
            </a:r>
            <a:r>
              <a:rPr lang="en-US" sz="2800" dirty="0" err="1"/>
              <a:t>iba</a:t>
            </a:r>
            <a:r>
              <a:rPr lang="en-US" sz="2800" dirty="0"/>
              <a:t> </a:t>
            </a:r>
            <a:r>
              <a:rPr lang="en-US" sz="2800" dirty="0" err="1"/>
              <a:t>hati</a:t>
            </a:r>
            <a:r>
              <a:rPr lang="en-US" sz="2800" dirty="0"/>
              <a:t> (</a:t>
            </a:r>
            <a:r>
              <a:rPr lang="en-US" sz="2800" i="1" dirty="0"/>
              <a:t>empathy)</a:t>
            </a:r>
            <a:r>
              <a:rPr lang="en-US" sz="2800" dirty="0"/>
              <a:t>, </a:t>
            </a:r>
            <a:r>
              <a:rPr lang="en-US" sz="2800" dirty="0" err="1"/>
              <a:t>mengelola</a:t>
            </a:r>
            <a:r>
              <a:rPr lang="en-US" sz="2800" dirty="0"/>
              <a:t> </a:t>
            </a:r>
            <a:r>
              <a:rPr lang="en-US" sz="2800" dirty="0" err="1"/>
              <a:t>hubungan</a:t>
            </a:r>
            <a:r>
              <a:rPr lang="en-US" sz="2800" dirty="0"/>
              <a:t> </a:t>
            </a:r>
            <a:r>
              <a:rPr lang="en-US" sz="2800" dirty="0" err="1"/>
              <a:t>baik</a:t>
            </a:r>
            <a:r>
              <a:rPr lang="en-US" sz="2800" dirty="0"/>
              <a:t> (</a:t>
            </a:r>
            <a:r>
              <a:rPr lang="en-US" sz="2800" i="1" dirty="0"/>
              <a:t>managing relationship</a:t>
            </a:r>
            <a:r>
              <a:rPr lang="en-US" sz="2800" dirty="0"/>
              <a:t>), </a:t>
            </a:r>
            <a:r>
              <a:rPr lang="en-US" sz="2800" dirty="0" err="1"/>
              <a:t>keterampilan</a:t>
            </a:r>
            <a:r>
              <a:rPr lang="en-US" sz="2800" dirty="0"/>
              <a:t> </a:t>
            </a:r>
            <a:r>
              <a:rPr lang="en-US" sz="2800" dirty="0" err="1"/>
              <a:t>komunikasi</a:t>
            </a:r>
            <a:r>
              <a:rPr lang="en-US" sz="2800" dirty="0"/>
              <a:t> (</a:t>
            </a:r>
            <a:r>
              <a:rPr lang="en-US" sz="2800" i="1" dirty="0"/>
              <a:t>communication skills</a:t>
            </a:r>
            <a:r>
              <a:rPr lang="en-US" sz="2800" dirty="0"/>
              <a:t>)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gaya</a:t>
            </a:r>
            <a:r>
              <a:rPr lang="en-US" sz="2800" dirty="0"/>
              <a:t> </a:t>
            </a:r>
            <a:r>
              <a:rPr lang="en-US" sz="2800" dirty="0" err="1"/>
              <a:t>pribadi</a:t>
            </a:r>
            <a:r>
              <a:rPr lang="en-US" sz="2800" dirty="0"/>
              <a:t> (</a:t>
            </a:r>
            <a:r>
              <a:rPr lang="en-US" sz="2800" i="1" dirty="0"/>
              <a:t>personal style</a:t>
            </a:r>
            <a:r>
              <a:rPr lang="en-US" sz="2800" dirty="0"/>
              <a:t>). 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94781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078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AR" sz="6000" b="1" dirty="0" smtClean="0"/>
              <a:t>RE-ORIENTASI HRM</a:t>
            </a:r>
            <a:endParaRPr lang="en-US" sz="6000" dirty="0"/>
          </a:p>
        </p:txBody>
      </p:sp>
      <p:sp>
        <p:nvSpPr>
          <p:cNvPr id="8" name="Rectangle 7"/>
          <p:cNvSpPr/>
          <p:nvPr/>
        </p:nvSpPr>
        <p:spPr>
          <a:xfrm>
            <a:off x="907472" y="1752600"/>
            <a:ext cx="732905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dirty="0" smtClean="0"/>
              <a:t>Tacit</a:t>
            </a:r>
            <a:r>
              <a:rPr lang="en-US" sz="2800" dirty="0" smtClean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i="1" dirty="0"/>
              <a:t>explicit knowledge</a:t>
            </a:r>
            <a:r>
              <a:rPr lang="en-US" sz="2800" dirty="0"/>
              <a:t> </a:t>
            </a:r>
            <a:r>
              <a:rPr lang="en-US" sz="2800" dirty="0" smtClean="0"/>
              <a:t>(</a:t>
            </a:r>
            <a:r>
              <a:rPr lang="en-US" sz="2800" dirty="0" err="1" smtClean="0"/>
              <a:t>Nonaka</a:t>
            </a:r>
            <a:r>
              <a:rPr lang="en-US" sz="2800" dirty="0" smtClean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smtClean="0"/>
              <a:t>Takeuchi, 1995</a:t>
            </a:r>
            <a:r>
              <a:rPr lang="en-US" sz="2800" dirty="0"/>
              <a:t>) </a:t>
            </a:r>
            <a:r>
              <a:rPr lang="en-US" sz="2800" dirty="0" err="1"/>
              <a:t>dan</a:t>
            </a:r>
            <a:r>
              <a:rPr lang="en-US" sz="2800" dirty="0"/>
              <a:t>  Polanyi (</a:t>
            </a:r>
            <a:r>
              <a:rPr lang="en-US" sz="2800" dirty="0" smtClean="0"/>
              <a:t>1966). 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i="1" dirty="0" err="1" smtClean="0"/>
              <a:t>Explixit</a:t>
            </a:r>
            <a:r>
              <a:rPr lang="en-US" sz="2800" i="1" dirty="0" smtClean="0"/>
              <a:t> knowledge : </a:t>
            </a:r>
            <a:r>
              <a:rPr lang="en-US" sz="2800" dirty="0" err="1" smtClean="0"/>
              <a:t>Pengetahuan</a:t>
            </a:r>
            <a:r>
              <a:rPr lang="en-US" sz="2800" dirty="0" smtClean="0"/>
              <a:t> </a:t>
            </a:r>
            <a:r>
              <a:rPr lang="en-US" sz="2800" dirty="0"/>
              <a:t>yang </a:t>
            </a:r>
            <a:r>
              <a:rPr lang="en-US" sz="2800" dirty="0" err="1"/>
              <a:t>bersifat</a:t>
            </a:r>
            <a:r>
              <a:rPr lang="en-US" sz="2800" dirty="0"/>
              <a:t> formal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 smtClean="0"/>
              <a:t>sistemik</a:t>
            </a:r>
            <a:r>
              <a:rPr lang="en-US" sz="2800" dirty="0" smtClean="0"/>
              <a:t> </a:t>
            </a:r>
            <a:r>
              <a:rPr lang="en-US" sz="2800" dirty="0"/>
              <a:t>yang </a:t>
            </a:r>
            <a:r>
              <a:rPr lang="en-US" sz="2800" dirty="0" err="1"/>
              <a:t>dapat</a:t>
            </a:r>
            <a:r>
              <a:rPr lang="en-US" sz="2800" dirty="0"/>
              <a:t> </a:t>
            </a:r>
            <a:r>
              <a:rPr lang="en-US" sz="2800" dirty="0" err="1"/>
              <a:t>diekspresikan</a:t>
            </a:r>
            <a:r>
              <a:rPr lang="en-US" sz="2800" dirty="0"/>
              <a:t> </a:t>
            </a:r>
            <a:r>
              <a:rPr lang="en-US" sz="2800" dirty="0" err="1"/>
              <a:t>dengan</a:t>
            </a:r>
            <a:r>
              <a:rPr lang="en-US" sz="2800" dirty="0"/>
              <a:t> kata-kata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 smtClean="0"/>
              <a:t>angka</a:t>
            </a:r>
            <a:r>
              <a:rPr lang="en-US" sz="2800" dirty="0" smtClean="0"/>
              <a:t>.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i="1" dirty="0" smtClean="0"/>
              <a:t>Tacit knowledge</a:t>
            </a:r>
            <a:r>
              <a:rPr lang="en-US" sz="2800" dirty="0" smtClean="0"/>
              <a:t> : </a:t>
            </a:r>
            <a:r>
              <a:rPr lang="en-US" sz="2800" dirty="0" err="1" smtClean="0"/>
              <a:t>Pengetahuan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bersifat</a:t>
            </a:r>
            <a:r>
              <a:rPr lang="en-US" sz="2800" dirty="0" smtClean="0"/>
              <a:t> </a:t>
            </a:r>
            <a:r>
              <a:rPr lang="en-US" sz="2800" dirty="0" err="1" smtClean="0"/>
              <a:t>istimewa</a:t>
            </a:r>
            <a:r>
              <a:rPr lang="en-US" sz="2800" dirty="0" smtClean="0"/>
              <a:t>, </a:t>
            </a:r>
            <a:r>
              <a:rPr lang="en-US" sz="2800" dirty="0" err="1" smtClean="0"/>
              <a:t>sangat</a:t>
            </a:r>
            <a:r>
              <a:rPr lang="en-US" sz="2800" dirty="0" smtClean="0"/>
              <a:t> </a:t>
            </a:r>
            <a:r>
              <a:rPr lang="en-US" sz="2800" dirty="0" err="1" smtClean="0"/>
              <a:t>pribadi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sulit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diformalkan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dikomunukasikan</a:t>
            </a:r>
            <a:r>
              <a:rPr lang="en-US" sz="2800" dirty="0" smtClean="0"/>
              <a:t> </a:t>
            </a:r>
            <a:r>
              <a:rPr lang="en-US" sz="2800" dirty="0" err="1" smtClean="0"/>
              <a:t>disebut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46216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85800" y="-152400"/>
            <a:ext cx="7772400" cy="7010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078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es-AR" sz="4800" b="1" dirty="0" smtClean="0"/>
              <a:t>RE-ORIENTASI ORGANISASI</a:t>
            </a:r>
            <a:endParaRPr lang="en-US" sz="4800" dirty="0"/>
          </a:p>
        </p:txBody>
      </p:sp>
      <p:sp>
        <p:nvSpPr>
          <p:cNvPr id="8" name="Rectangle 7"/>
          <p:cNvSpPr/>
          <p:nvPr/>
        </p:nvSpPr>
        <p:spPr>
          <a:xfrm>
            <a:off x="838200" y="1524000"/>
            <a:ext cx="7467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i="1" dirty="0"/>
              <a:t>Resource Based View (RBV</a:t>
            </a:r>
            <a:r>
              <a:rPr lang="en-US" sz="2800" i="1" dirty="0" smtClean="0"/>
              <a:t>),</a:t>
            </a:r>
            <a:r>
              <a:rPr lang="en-US" sz="2800" dirty="0" smtClean="0"/>
              <a:t> </a:t>
            </a:r>
            <a:r>
              <a:rPr lang="en-US" sz="2800" dirty="0" err="1"/>
              <a:t>Ketchen</a:t>
            </a:r>
            <a:r>
              <a:rPr lang="en-US" sz="2800" dirty="0"/>
              <a:t> </a:t>
            </a:r>
            <a:r>
              <a:rPr lang="en-US" sz="2800" i="1" dirty="0"/>
              <a:t>et.al</a:t>
            </a:r>
            <a:r>
              <a:rPr lang="en-US" sz="2800" dirty="0"/>
              <a:t>. (2009) </a:t>
            </a:r>
            <a:r>
              <a:rPr lang="en-US" sz="2800" dirty="0" smtClean="0"/>
              <a:t>: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i="1" dirty="0"/>
              <a:t>T</a:t>
            </a:r>
            <a:r>
              <a:rPr lang="en-US" sz="2800" i="1" dirty="0" smtClean="0"/>
              <a:t>angible resource </a:t>
            </a:r>
            <a:r>
              <a:rPr lang="en-US" sz="2800" dirty="0" smtClean="0"/>
              <a:t>: </a:t>
            </a:r>
            <a:r>
              <a:rPr lang="en-US" sz="2800" i="1" dirty="0"/>
              <a:t>financial, physical, technological </a:t>
            </a:r>
            <a:r>
              <a:rPr lang="en-US" sz="2800" dirty="0" smtClean="0"/>
              <a:t>and</a:t>
            </a:r>
            <a:r>
              <a:rPr lang="en-US" sz="2800" i="1" dirty="0" smtClean="0"/>
              <a:t> organizational.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i="1" dirty="0" smtClean="0"/>
              <a:t>Intangible resource</a:t>
            </a:r>
            <a:r>
              <a:rPr lang="en-US" sz="2800" dirty="0"/>
              <a:t> </a:t>
            </a:r>
            <a:r>
              <a:rPr lang="en-US" sz="2800" dirty="0" smtClean="0"/>
              <a:t>:  </a:t>
            </a:r>
            <a:r>
              <a:rPr lang="en-US" sz="2800" i="1" dirty="0"/>
              <a:t>human, </a:t>
            </a:r>
            <a:r>
              <a:rPr lang="en-US" sz="2800" i="1" dirty="0" err="1"/>
              <a:t>inovation</a:t>
            </a:r>
            <a:r>
              <a:rPr lang="en-US" sz="2800" i="1" dirty="0"/>
              <a:t>, </a:t>
            </a:r>
            <a:r>
              <a:rPr lang="en-US" sz="2800" i="1" dirty="0" err="1"/>
              <a:t>reativity</a:t>
            </a:r>
            <a:r>
              <a:rPr lang="en-US" sz="2800" i="1" dirty="0"/>
              <a:t>, </a:t>
            </a:r>
            <a:r>
              <a:rPr lang="en-US" sz="2800" i="1" dirty="0" smtClean="0"/>
              <a:t>and </a:t>
            </a:r>
            <a:r>
              <a:rPr lang="en-US" sz="2800" i="1" dirty="0"/>
              <a:t>reputation </a:t>
            </a:r>
            <a:endParaRPr lang="en-US" sz="2800" dirty="0"/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2800" i="1" dirty="0" smtClean="0"/>
              <a:t>Organizational capabilities </a:t>
            </a:r>
            <a:r>
              <a:rPr lang="en-US" sz="2800" dirty="0" smtClean="0"/>
              <a:t>: </a:t>
            </a:r>
            <a:r>
              <a:rPr lang="en-US" sz="2800" i="1" dirty="0" smtClean="0"/>
              <a:t>outstanding </a:t>
            </a:r>
            <a:r>
              <a:rPr lang="en-US" sz="2800" i="1" dirty="0"/>
              <a:t>customer </a:t>
            </a:r>
            <a:r>
              <a:rPr lang="en-US" sz="2800" i="1" dirty="0" smtClean="0"/>
              <a:t>service</a:t>
            </a:r>
            <a:r>
              <a:rPr lang="en-US" sz="2800" dirty="0" smtClean="0"/>
              <a:t>, </a:t>
            </a:r>
            <a:r>
              <a:rPr lang="en-US" sz="2800" i="1" dirty="0" smtClean="0"/>
              <a:t>excellent </a:t>
            </a:r>
            <a:r>
              <a:rPr lang="en-US" sz="2800" i="1" dirty="0"/>
              <a:t>product development </a:t>
            </a:r>
            <a:r>
              <a:rPr lang="en-US" sz="2800" i="1" dirty="0" smtClean="0"/>
              <a:t>capabilities</a:t>
            </a:r>
            <a:r>
              <a:rPr lang="en-US" sz="2800" dirty="0" smtClean="0"/>
              <a:t>, </a:t>
            </a:r>
            <a:r>
              <a:rPr lang="en-US" sz="2800" i="1" dirty="0" smtClean="0"/>
              <a:t>innovation </a:t>
            </a:r>
            <a:r>
              <a:rPr lang="en-US" sz="2800" i="1" dirty="0"/>
              <a:t>of product and </a:t>
            </a:r>
            <a:r>
              <a:rPr lang="en-US" sz="2800" i="1" dirty="0" smtClean="0"/>
              <a:t>services</a:t>
            </a:r>
            <a:r>
              <a:rPr lang="en-US" sz="2800" dirty="0"/>
              <a:t> </a:t>
            </a:r>
            <a:r>
              <a:rPr lang="en-US" sz="2800" dirty="0" smtClean="0"/>
              <a:t>and </a:t>
            </a:r>
            <a:r>
              <a:rPr lang="en-US" sz="2800" i="1" dirty="0" smtClean="0"/>
              <a:t>ability </a:t>
            </a:r>
            <a:r>
              <a:rPr lang="en-US" sz="2800" i="1" dirty="0"/>
              <a:t>to hire, motivate and retain human </a:t>
            </a:r>
            <a:r>
              <a:rPr lang="en-US" sz="2800" i="1" dirty="0" smtClean="0"/>
              <a:t>capital</a:t>
            </a:r>
            <a:r>
              <a:rPr lang="en-US" sz="2800" dirty="0" smtClean="0"/>
              <a:t>.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5197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THE END</a:t>
            </a:r>
          </a:p>
          <a:p>
            <a:pPr algn="ctr">
              <a:buNone/>
            </a:pPr>
            <a:r>
              <a:rPr lang="en-US" b="1" dirty="0" smtClean="0"/>
              <a:t>THANK YOU </a:t>
            </a:r>
            <a:endParaRPr lang="en-US" b="1" dirty="0"/>
          </a:p>
        </p:txBody>
      </p:sp>
      <p:pic>
        <p:nvPicPr>
          <p:cNvPr id="4" name="Picture 2" descr="logo-UMY"/>
          <p:cNvPicPr>
            <a:picLocks noChangeAspect="1" noChangeArrowheads="1"/>
          </p:cNvPicPr>
          <p:nvPr/>
        </p:nvPicPr>
        <p:blipFill>
          <a:blip r:embed="rId2"/>
          <a:srcRect t="12254"/>
          <a:stretch>
            <a:fillRect/>
          </a:stretch>
        </p:blipFill>
        <p:spPr bwMode="auto">
          <a:xfrm>
            <a:off x="3200400" y="380999"/>
            <a:ext cx="3048000" cy="43651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/>
          <a:srcRect l="1391" t="16667" r="92411" b="5208"/>
          <a:stretch/>
        </p:blipFill>
        <p:spPr bwMode="auto">
          <a:xfrm>
            <a:off x="0" y="0"/>
            <a:ext cx="7204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/>
          <a:srcRect l="74697" t="16667" r="19546" b="5208"/>
          <a:stretch/>
        </p:blipFill>
        <p:spPr bwMode="auto">
          <a:xfrm>
            <a:off x="8520544" y="0"/>
            <a:ext cx="669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725715" y="0"/>
            <a:ext cx="7800108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38201" y="1219200"/>
            <a:ext cx="768762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800" dirty="0" err="1">
                <a:latin typeface="Arial" pitchFamily="34" charset="0"/>
                <a:cs typeface="Arial" pitchFamily="34" charset="0"/>
              </a:rPr>
              <a:t>Keuntungan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bukan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dari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selisih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cost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vs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income,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tapi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dari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menaikkan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harga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dari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model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derivasi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, hedge funds,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arbritase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pasar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komoditas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(future market)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dan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sejenisnya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Bauman (1984, p. 1998, p. 44) : Illusion of wealth, Roberts &amp;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Armitage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(2006) : Speed Transaction,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Montgomerie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and Williams, 2009) : </a:t>
            </a:r>
            <a:r>
              <a:rPr lang="en-US" sz="2800" dirty="0" err="1">
                <a:latin typeface="Arial" pitchFamily="34" charset="0"/>
                <a:cs typeface="Arial" pitchFamily="34" charset="0"/>
              </a:rPr>
              <a:t>disembedded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 from real economy.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shareholder value [SV] is more important than social order or social justice in terms of availability of jobs and the wages and conditions of those jobs. </a:t>
            </a:r>
          </a:p>
        </p:txBody>
      </p:sp>
      <p:sp>
        <p:nvSpPr>
          <p:cNvPr id="7" name="Rectangle 6"/>
          <p:cNvSpPr/>
          <p:nvPr/>
        </p:nvSpPr>
        <p:spPr>
          <a:xfrm>
            <a:off x="1329212" y="228600"/>
            <a:ext cx="670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/>
              <a:t>FINANCIAL </a:t>
            </a:r>
            <a:r>
              <a:rPr lang="en-US" sz="4800" b="1" dirty="0"/>
              <a:t>CAPITALISM</a:t>
            </a:r>
          </a:p>
        </p:txBody>
      </p:sp>
    </p:spTree>
    <p:extLst>
      <p:ext uri="{BB962C8B-B14F-4D97-AF65-F5344CB8AC3E}">
        <p14:creationId xmlns:p14="http://schemas.microsoft.com/office/powerpoint/2010/main" xmlns="" val="2219171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/>
          <a:srcRect l="1757" t="16888" r="19766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 l="3514" t="16667" r="19766" b="6250"/>
          <a:stretch>
            <a:fillRect/>
          </a:stretch>
        </p:blipFill>
        <p:spPr bwMode="auto">
          <a:xfrm>
            <a:off x="685800" y="1532408"/>
            <a:ext cx="7788876" cy="4399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1828800" y="5867400"/>
            <a:ext cx="5562600" cy="98811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/>
          <a:srcRect l="1757" t="17323" r="19766" b="6250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/>
          <a:srcRect l="1757" t="17316" r="19766" b="62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l="1757" t="18750" r="19766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1757" t="16667" r="19766" b="6250"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563</Words>
  <Application>Microsoft Office PowerPoint</Application>
  <PresentationFormat>On-screen Show (4:3)</PresentationFormat>
  <Paragraphs>83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HRM TRADITIONAL</vt:lpstr>
      <vt:lpstr>HRM STRATEGIC</vt:lpstr>
      <vt:lpstr>HRM TRADISIONAL VS  HRM STRATEGIS</vt:lpstr>
      <vt:lpstr>POTENSI OTOMATISASI LAPANGAN PEKERJAAN (MCKINSEY, 2017)</vt:lpstr>
      <vt:lpstr>PENGARUH REVEOLUSI INDUSTRI 4.0  BERDASARKAN DISTRIBUSI NEGARA  (MCKINSEY, 2017)</vt:lpstr>
      <vt:lpstr>PENGARUH REVEOLUSI INDUSTRI 4.0  BERDASARKAN DISTRIBUSI NEGARA  (MCKINSEY, 2017)</vt:lpstr>
      <vt:lpstr>Potential For Automation Across Sectors (Mckinsey, 2017)</vt:lpstr>
      <vt:lpstr>POSISI  DUNIA GCI INDONESIA</vt:lpstr>
      <vt:lpstr>POSISI  DAYA SAING ASEAN</vt:lpstr>
      <vt:lpstr>TOP 25 GCI DUNIA</vt:lpstr>
      <vt:lpstr>Slide 20</vt:lpstr>
      <vt:lpstr>RE-ORIENTASI HRM</vt:lpstr>
      <vt:lpstr>RE-ORIENTASI HRM</vt:lpstr>
      <vt:lpstr>Slide 23</vt:lpstr>
      <vt:lpstr>RE-ORIENTASI HRM</vt:lpstr>
      <vt:lpstr>RE-ORIENTASI HRM</vt:lpstr>
      <vt:lpstr>RE-ORIENTASI ORGANISASI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28</cp:revision>
  <dcterms:created xsi:type="dcterms:W3CDTF">2018-04-17T14:08:55Z</dcterms:created>
  <dcterms:modified xsi:type="dcterms:W3CDTF">2018-05-22T12:25:14Z</dcterms:modified>
</cp:coreProperties>
</file>