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7" r:id="rId4"/>
    <p:sldId id="274" r:id="rId5"/>
    <p:sldId id="269" r:id="rId6"/>
    <p:sldId id="273" r:id="rId7"/>
    <p:sldId id="270" r:id="rId8"/>
    <p:sldId id="271" r:id="rId9"/>
    <p:sldId id="259" r:id="rId10"/>
    <p:sldId id="260" r:id="rId11"/>
    <p:sldId id="261" r:id="rId12"/>
    <p:sldId id="262" r:id="rId13"/>
    <p:sldId id="264" r:id="rId14"/>
    <p:sldId id="265" r:id="rId1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25"/>
  <c:chart>
    <c:title>
      <c:tx>
        <c:rich>
          <a:bodyPr/>
          <a:lstStyle/>
          <a:p>
            <a:pPr algn="ctr">
              <a:defRPr/>
            </a:pPr>
            <a:r>
              <a:rPr lang="id-ID" sz="1200" b="1" i="0" baseline="0">
                <a:latin typeface="Times New Roman" pitchFamily="18" charset="0"/>
                <a:cs typeface="Times New Roman" pitchFamily="18" charset="0"/>
              </a:rPr>
              <a:t>Pertumbuhan Bank Syariah </a:t>
            </a:r>
            <a:endParaRPr lang="id-ID" sz="120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id-ID" sz="1200" b="1" i="0" baseline="0">
                <a:latin typeface="Times New Roman" pitchFamily="18" charset="0"/>
                <a:cs typeface="Times New Roman" pitchFamily="18" charset="0"/>
              </a:rPr>
              <a:t>2007-2014</a:t>
            </a:r>
            <a:endParaRPr lang="id-ID" sz="120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cat>
            <c:numRef>
              <c:f>Sheet1!$D$5:$D$12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Sheet1!$E$5:$E$12</c:f>
              <c:numCache>
                <c:formatCode>0.00%</c:formatCode>
                <c:ptCount val="8"/>
                <c:pt idx="0">
                  <c:v>0.36700000000000038</c:v>
                </c:pt>
                <c:pt idx="1">
                  <c:v>0.35600000000000032</c:v>
                </c:pt>
                <c:pt idx="2">
                  <c:v>0.33300000000000723</c:v>
                </c:pt>
                <c:pt idx="3">
                  <c:v>0.47600000000000031</c:v>
                </c:pt>
                <c:pt idx="4">
                  <c:v>0.48600000000000032</c:v>
                </c:pt>
                <c:pt idx="5">
                  <c:v>0.34000000000000252</c:v>
                </c:pt>
                <c:pt idx="6">
                  <c:v>0.24200000000000021</c:v>
                </c:pt>
                <c:pt idx="7">
                  <c:v>0.12400000000000012</c:v>
                </c:pt>
              </c:numCache>
            </c:numRef>
          </c:val>
          <c:smooth val="1"/>
        </c:ser>
        <c:marker val="1"/>
        <c:axId val="63502592"/>
        <c:axId val="37228544"/>
      </c:lineChart>
      <c:catAx>
        <c:axId val="63502592"/>
        <c:scaling>
          <c:orientation val="minMax"/>
        </c:scaling>
        <c:axPos val="b"/>
        <c:numFmt formatCode="General" sourceLinked="1"/>
        <c:majorTickMark val="none"/>
        <c:tickLblPos val="nextTo"/>
        <c:crossAx val="37228544"/>
        <c:crosses val="autoZero"/>
        <c:auto val="1"/>
        <c:lblAlgn val="ctr"/>
        <c:lblOffset val="100"/>
      </c:catAx>
      <c:valAx>
        <c:axId val="37228544"/>
        <c:scaling>
          <c:orientation val="minMax"/>
        </c:scaling>
        <c:axPos val="l"/>
        <c:majorGridlines/>
        <c:title>
          <c:layout/>
        </c:title>
        <c:numFmt formatCode="0.00%" sourceLinked="1"/>
        <c:majorTickMark val="none"/>
        <c:tickLblPos val="nextTo"/>
        <c:crossAx val="6350259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5F70B-5591-4EB1-8795-D566D2925502}" type="datetimeFigureOut">
              <a:rPr lang="id-ID" smtClean="0"/>
              <a:t>07/12/2017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2B882-7ADA-4E28-B5FC-D4E5DE211432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72B882-7ADA-4E28-B5FC-D4E5DE211432}" type="slidenum">
              <a:rPr lang="id-ID" smtClean="0"/>
              <a:t>9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id-ID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id-ID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1DBA0E6-816B-449E-AD96-3F52F302E972}" type="datetimeFigureOut">
              <a:rPr lang="id-ID" smtClean="0"/>
              <a:pPr/>
              <a:t>07/12/2017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7604135-36A8-49EC-BB64-B4A40600C523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BANK SYARIAH: KAJIAN PERAN DAN KETAHANAN (studi kasus di indonesia)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en-US" sz="3200" b="1" dirty="0" err="1" smtClean="0"/>
              <a:t>Skema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Pembiayaan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Bagi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Hasil</a:t>
            </a:r>
            <a:r>
              <a:rPr lang="en-US" sz="3200" b="1" dirty="0" smtClean="0"/>
              <a:t> Bank </a:t>
            </a:r>
            <a:r>
              <a:rPr lang="en-US" sz="3200" b="1" dirty="0" err="1" smtClean="0"/>
              <a:t>Syariah</a:t>
            </a:r>
            <a:r>
              <a:rPr lang="en-US" sz="3200" b="1" dirty="0" smtClean="0"/>
              <a:t> </a:t>
            </a:r>
            <a:r>
              <a:rPr lang="id-ID" sz="3200" dirty="0" smtClean="0"/>
              <a:t/>
            </a:r>
            <a:br>
              <a:rPr lang="id-ID" sz="3200" dirty="0" smtClean="0"/>
            </a:br>
            <a:r>
              <a:rPr lang="en-US" sz="3200" b="1" dirty="0" err="1" smtClean="0">
                <a:solidFill>
                  <a:schemeClr val="tx1"/>
                </a:solidFill>
              </a:rPr>
              <a:t>Dengan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Musa’id</a:t>
            </a:r>
            <a:r>
              <a:rPr lang="en-US" sz="3200" b="1" i="1" dirty="0" smtClean="0">
                <a:solidFill>
                  <a:schemeClr val="tx1"/>
                </a:solidFill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</a:rPr>
              <a:t>Model</a:t>
            </a:r>
            <a:r>
              <a:rPr lang="id-ID" sz="3200" dirty="0" smtClean="0"/>
              <a:t/>
            </a:r>
            <a:br>
              <a:rPr lang="id-ID" sz="3200" dirty="0" smtClean="0"/>
            </a:br>
            <a:endParaRPr lang="id-ID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id-ID" dirty="0"/>
          </a:p>
        </p:txBody>
      </p:sp>
      <p:pic>
        <p:nvPicPr>
          <p:cNvPr id="4" name="Picture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9" y="1643050"/>
            <a:ext cx="5929353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id-ID" sz="2800" dirty="0" smtClean="0">
                <a:solidFill>
                  <a:schemeClr val="tx1"/>
                </a:solidFill>
              </a:rPr>
              <a:t/>
            </a:r>
            <a:br>
              <a:rPr lang="id-ID" sz="2800" dirty="0" smtClean="0">
                <a:solidFill>
                  <a:schemeClr val="tx1"/>
                </a:solidFill>
              </a:rPr>
            </a:br>
            <a:r>
              <a:rPr lang="id-ID" sz="2800" dirty="0" smtClean="0">
                <a:solidFill>
                  <a:schemeClr val="tx1"/>
                </a:solidFill>
              </a:rPr>
              <a:t/>
            </a:r>
            <a:br>
              <a:rPr lang="id-ID" sz="2800" dirty="0" smtClean="0">
                <a:solidFill>
                  <a:schemeClr val="tx1"/>
                </a:solidFill>
              </a:rPr>
            </a:br>
            <a:r>
              <a:rPr lang="id-ID" sz="2800" dirty="0" smtClean="0">
                <a:solidFill>
                  <a:schemeClr val="tx1"/>
                </a:solidFill>
              </a:rPr>
              <a:t/>
            </a:r>
            <a:br>
              <a:rPr lang="id-ID" sz="2800" dirty="0" smtClean="0">
                <a:solidFill>
                  <a:schemeClr val="tx1"/>
                </a:solidFill>
              </a:rPr>
            </a:br>
            <a:r>
              <a:rPr lang="id-ID" sz="2800" dirty="0" smtClean="0">
                <a:solidFill>
                  <a:schemeClr val="tx1"/>
                </a:solidFill>
              </a:rPr>
              <a:t/>
            </a:r>
            <a:br>
              <a:rPr lang="id-ID" sz="2800" dirty="0" smtClean="0">
                <a:solidFill>
                  <a:schemeClr val="tx1"/>
                </a:solidFill>
              </a:rPr>
            </a:br>
            <a:r>
              <a:rPr lang="id-ID" sz="2800" i="1" dirty="0" smtClean="0">
                <a:solidFill>
                  <a:schemeClr val="tx1"/>
                </a:solidFill>
              </a:rPr>
              <a:t>:</a:t>
            </a:r>
            <a:r>
              <a:rPr lang="id-ID" sz="2800" dirty="0" smtClean="0">
                <a:solidFill>
                  <a:schemeClr val="tx1"/>
                </a:solidFill>
              </a:rPr>
              <a:t/>
            </a:r>
            <a:br>
              <a:rPr lang="id-ID" sz="2800" dirty="0" smtClean="0">
                <a:solidFill>
                  <a:schemeClr val="tx1"/>
                </a:solidFill>
              </a:rPr>
            </a:b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Keunikan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posisi</a:t>
            </a:r>
            <a:r>
              <a:rPr lang="en-US" sz="2800" dirty="0" smtClean="0">
                <a:solidFill>
                  <a:schemeClr val="tx1"/>
                </a:solidFill>
              </a:rPr>
              <a:t> Bank </a:t>
            </a:r>
            <a:r>
              <a:rPr lang="en-US" sz="2800" dirty="0" err="1" smtClean="0">
                <a:solidFill>
                  <a:schemeClr val="tx1"/>
                </a:solidFill>
              </a:rPr>
              <a:t>sebagai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err="1" smtClean="0">
                <a:solidFill>
                  <a:schemeClr val="tx1"/>
                </a:solidFill>
              </a:rPr>
              <a:t>musa’id</a:t>
            </a:r>
            <a:r>
              <a:rPr lang="en-US" sz="2800" i="1" dirty="0" smtClean="0">
                <a:solidFill>
                  <a:schemeClr val="tx1"/>
                </a:solidFill>
              </a:rPr>
              <a:t> </a:t>
            </a:r>
            <a:endParaRPr lang="id-ID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401080" cy="5214974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Bank</a:t>
            </a:r>
            <a:r>
              <a:rPr lang="id-ID" dirty="0" smtClean="0"/>
              <a:t> Syariah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i="1" dirty="0" smtClean="0"/>
              <a:t>fixed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untung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err="1" smtClean="0"/>
              <a:t>ribhun</a:t>
            </a:r>
            <a:r>
              <a:rPr lang="en-US" i="1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penjualan</a:t>
            </a:r>
            <a:r>
              <a:rPr lang="en-US" dirty="0" smtClean="0"/>
              <a:t> </a:t>
            </a:r>
            <a:r>
              <a:rPr lang="en-US" dirty="0" err="1" smtClean="0"/>
              <a:t>jasa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fasilitator</a:t>
            </a:r>
            <a:r>
              <a:rPr lang="id-ID" dirty="0" smtClean="0"/>
              <a:t> (</a:t>
            </a:r>
            <a:r>
              <a:rPr lang="id-ID" i="1" dirty="0" smtClean="0"/>
              <a:t>musa’id</a:t>
            </a:r>
            <a:r>
              <a:rPr lang="id-ID" dirty="0" smtClean="0"/>
              <a:t>)</a:t>
            </a:r>
            <a:r>
              <a:rPr lang="en-US" dirty="0" smtClean="0"/>
              <a:t>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Bank </a:t>
            </a:r>
            <a:r>
              <a:rPr lang="id-ID" dirty="0" smtClean="0"/>
              <a:t>Syariah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i="1" dirty="0" err="1" smtClean="0"/>
              <a:t>ribhun</a:t>
            </a:r>
            <a:r>
              <a:rPr lang="en-US" i="1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standar</a:t>
            </a:r>
            <a:r>
              <a:rPr lang="en-US" dirty="0" smtClean="0"/>
              <a:t> </a:t>
            </a:r>
            <a:r>
              <a:rPr lang="en-US" dirty="0" err="1" smtClean="0"/>
              <a:t>kepatutan</a:t>
            </a:r>
            <a:r>
              <a:rPr lang="en-US" dirty="0" smtClean="0"/>
              <a:t>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Bank </a:t>
            </a:r>
            <a:r>
              <a:rPr lang="id-ID" dirty="0" smtClean="0">
                <a:solidFill>
                  <a:srgbClr val="FF0000"/>
                </a:solidFill>
              </a:rPr>
              <a:t>Syariah </a:t>
            </a:r>
            <a:r>
              <a:rPr lang="en-US" dirty="0" err="1" smtClean="0">
                <a:solidFill>
                  <a:srgbClr val="FF0000"/>
                </a:solidFill>
              </a:rPr>
              <a:t>tidak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mengenal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resiko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likuiditas</a:t>
            </a:r>
            <a:r>
              <a:rPr lang="id-ID" dirty="0" smtClean="0">
                <a:solidFill>
                  <a:srgbClr val="FF0000"/>
                </a:solidFill>
              </a:rPr>
              <a:t> dan terhindar dari </a:t>
            </a:r>
            <a:r>
              <a:rPr lang="id-ID" i="1" dirty="0" smtClean="0">
                <a:solidFill>
                  <a:srgbClr val="FF0000"/>
                </a:solidFill>
              </a:rPr>
              <a:t>bank runs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karena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jangka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waktu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pembiayaan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secara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otomatis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menyesuaikan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endParaRPr lang="id-ID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yang </a:t>
            </a:r>
            <a:r>
              <a:rPr lang="en-US" dirty="0" err="1" smtClean="0"/>
              <a:t>dinomorduakan</a:t>
            </a:r>
            <a:r>
              <a:rPr lang="en-US" dirty="0" smtClean="0"/>
              <a:t>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Peran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ganda</a:t>
            </a:r>
            <a:r>
              <a:rPr lang="en-US" dirty="0" smtClean="0">
                <a:solidFill>
                  <a:srgbClr val="FF0000"/>
                </a:solidFill>
              </a:rPr>
              <a:t> Bank </a:t>
            </a:r>
            <a:r>
              <a:rPr lang="en-US" dirty="0" err="1" smtClean="0">
                <a:solidFill>
                  <a:srgbClr val="FF0000"/>
                </a:solidFill>
              </a:rPr>
              <a:t>sebagai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shohibul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maal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mudharib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diganti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menjadi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musa’id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fasilitator</a:t>
            </a:r>
            <a:r>
              <a:rPr lang="en-US" dirty="0" smtClean="0">
                <a:solidFill>
                  <a:srgbClr val="FF0000"/>
                </a:solidFill>
              </a:rPr>
              <a:t>), </a:t>
            </a:r>
            <a:r>
              <a:rPr lang="en-US" dirty="0" err="1" smtClean="0">
                <a:solidFill>
                  <a:srgbClr val="FF0000"/>
                </a:solidFill>
              </a:rPr>
              <a:t>peran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tunggal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endParaRPr lang="id-ID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otomatis</a:t>
            </a:r>
            <a:r>
              <a:rPr lang="en-US" dirty="0" smtClean="0"/>
              <a:t> </a:t>
            </a:r>
            <a:r>
              <a:rPr lang="en-US" dirty="0" err="1" smtClean="0"/>
              <a:t>dana</a:t>
            </a:r>
            <a:r>
              <a:rPr lang="en-US" dirty="0" smtClean="0"/>
              <a:t> yang </a:t>
            </a:r>
            <a:r>
              <a:rPr lang="en-US" dirty="0" err="1" smtClean="0"/>
              <a:t>berisiko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dirty="0" err="1" smtClean="0"/>
              <a:t>jangka</a:t>
            </a:r>
            <a:r>
              <a:rPr lang="en-US" dirty="0" smtClean="0"/>
              <a:t> </a:t>
            </a:r>
            <a:r>
              <a:rPr lang="en-US" dirty="0" err="1" smtClean="0"/>
              <a:t>panjang</a:t>
            </a:r>
            <a:r>
              <a:rPr lang="en-US" dirty="0" smtClean="0"/>
              <a:t> </a:t>
            </a:r>
            <a:r>
              <a:rPr lang="en-US" dirty="0" err="1" smtClean="0"/>
              <a:t>tergabung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akun</a:t>
            </a:r>
            <a:r>
              <a:rPr lang="en-US" dirty="0" smtClean="0"/>
              <a:t>,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dicampuradukkan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dana</a:t>
            </a:r>
            <a:r>
              <a:rPr lang="en-US" dirty="0" smtClean="0"/>
              <a:t> </a:t>
            </a:r>
            <a:r>
              <a:rPr lang="en-US" i="1" dirty="0" err="1" smtClean="0"/>
              <a:t>wadi’ah</a:t>
            </a:r>
            <a:r>
              <a:rPr lang="en-US" i="1" dirty="0" smtClean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bersifat</a:t>
            </a:r>
            <a:r>
              <a:rPr lang="en-US" dirty="0" smtClean="0"/>
              <a:t> </a:t>
            </a:r>
            <a:r>
              <a:rPr lang="en-US" i="1" dirty="0" smtClean="0"/>
              <a:t>short-term; </a:t>
            </a:r>
            <a:endParaRPr lang="id-ID" i="1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Pembiyaan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riil</a:t>
            </a:r>
            <a:r>
              <a:rPr lang="en-US" dirty="0" smtClean="0"/>
              <a:t>.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id-ID" dirty="0" smtClean="0">
                <a:solidFill>
                  <a:srgbClr val="FF0000"/>
                </a:solidFill>
              </a:rPr>
              <a:t>Bank Syariah tidak memiliki peluang untuk menciptakan uang sebagaimana yang terjadi di Bank Konvensional, karena pembiayaan di sektor riil harus memiliki </a:t>
            </a:r>
            <a:r>
              <a:rPr lang="id-ID" i="1" dirty="0" smtClean="0">
                <a:solidFill>
                  <a:srgbClr val="FF0000"/>
                </a:solidFill>
              </a:rPr>
              <a:t>underlying asset.</a:t>
            </a:r>
            <a:endParaRPr lang="id-ID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K</a:t>
            </a:r>
            <a:r>
              <a:rPr lang="en-US" dirty="0" err="1" smtClean="0"/>
              <a:t>asus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penghimpunan</a:t>
            </a:r>
            <a:r>
              <a:rPr lang="en-US" dirty="0" smtClean="0"/>
              <a:t> </a:t>
            </a:r>
            <a:r>
              <a:rPr lang="en-US" dirty="0" err="1" smtClean="0"/>
              <a:t>dana</a:t>
            </a:r>
            <a:r>
              <a:rPr lang="en-US" dirty="0" smtClean="0"/>
              <a:t> </a:t>
            </a:r>
            <a:r>
              <a:rPr lang="en-US" i="1" dirty="0" err="1" smtClean="0"/>
              <a:t>wadi’ah</a:t>
            </a:r>
            <a:r>
              <a:rPr lang="en-US" i="1" dirty="0" smtClean="0"/>
              <a:t>. </a:t>
            </a:r>
            <a:r>
              <a:rPr lang="id-ID" i="1" dirty="0" smtClean="0"/>
              <a:t>S</a:t>
            </a:r>
            <a:r>
              <a:rPr lang="en-US" dirty="0" err="1" smtClean="0"/>
              <a:t>ecara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r>
              <a:rPr lang="en-US" dirty="0" smtClean="0"/>
              <a:t> </a:t>
            </a:r>
            <a:r>
              <a:rPr lang="en-US" i="1" dirty="0" err="1" smtClean="0"/>
              <a:t>wadi’ah</a:t>
            </a:r>
            <a:r>
              <a:rPr lang="en-US" i="1" dirty="0" smtClean="0"/>
              <a:t> </a:t>
            </a:r>
            <a:r>
              <a:rPr lang="en-US" dirty="0" err="1" smtClean="0"/>
              <a:t>berarti</a:t>
            </a:r>
            <a:r>
              <a:rPr lang="en-US" dirty="0" smtClean="0"/>
              <a:t> </a:t>
            </a:r>
            <a:r>
              <a:rPr lang="en-US" dirty="0" err="1" smtClean="0"/>
              <a:t>titipan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dasarnya</a:t>
            </a:r>
            <a:r>
              <a:rPr lang="en-US" dirty="0" smtClean="0"/>
              <a:t>,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penitip</a:t>
            </a:r>
            <a:r>
              <a:rPr lang="en-US" dirty="0" smtClean="0"/>
              <a:t> (</a:t>
            </a:r>
            <a:r>
              <a:rPr lang="en-US" dirty="0" err="1" smtClean="0"/>
              <a:t>nasabah</a:t>
            </a:r>
            <a:r>
              <a:rPr lang="en-US" dirty="0" smtClean="0"/>
              <a:t>) </a:t>
            </a:r>
            <a:r>
              <a:rPr lang="en-US" dirty="0" err="1" smtClean="0"/>
              <a:t>itulah</a:t>
            </a:r>
            <a:r>
              <a:rPr lang="en-US" dirty="0" smtClean="0"/>
              <a:t> yang </a:t>
            </a:r>
            <a:r>
              <a:rPr lang="en-US" dirty="0" err="1" smtClean="0"/>
              <a:t>membayar</a:t>
            </a:r>
            <a:r>
              <a:rPr lang="en-US" dirty="0" smtClean="0"/>
              <a:t> </a:t>
            </a:r>
            <a:r>
              <a:rPr lang="en-US" dirty="0" err="1" smtClean="0"/>
              <a:t>kewajibannya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menitipkan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menabung</a:t>
            </a:r>
            <a:r>
              <a:rPr lang="en-US" dirty="0" smtClean="0"/>
              <a:t> </a:t>
            </a:r>
            <a:r>
              <a:rPr lang="en-US" dirty="0" err="1" smtClean="0"/>
              <a:t>uangnya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,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empiris</a:t>
            </a:r>
            <a:r>
              <a:rPr lang="en-US" dirty="0" smtClean="0"/>
              <a:t>, </a:t>
            </a:r>
            <a:r>
              <a:rPr lang="en-US" dirty="0" err="1" smtClean="0"/>
              <a:t>praktek</a:t>
            </a:r>
            <a:r>
              <a:rPr lang="en-US" dirty="0" smtClean="0"/>
              <a:t> </a:t>
            </a:r>
            <a:r>
              <a:rPr lang="en-US" dirty="0" err="1" smtClean="0"/>
              <a:t>dilapangan</a:t>
            </a:r>
            <a:r>
              <a:rPr lang="en-US" dirty="0" smtClean="0"/>
              <a:t> </a:t>
            </a:r>
            <a:r>
              <a:rPr lang="en-US" dirty="0" err="1" smtClean="0"/>
              <a:t>justru</a:t>
            </a:r>
            <a:r>
              <a:rPr lang="en-US" dirty="0" smtClean="0"/>
              <a:t> </a:t>
            </a:r>
            <a:r>
              <a:rPr lang="en-US" dirty="0" err="1" smtClean="0"/>
              <a:t>penitip</a:t>
            </a:r>
            <a:r>
              <a:rPr lang="en-US" dirty="0" smtClean="0"/>
              <a:t> </a:t>
            </a:r>
            <a:r>
              <a:rPr lang="en-US" dirty="0" err="1" smtClean="0"/>
              <a:t>itulah</a:t>
            </a:r>
            <a:r>
              <a:rPr lang="en-US" dirty="0" smtClean="0"/>
              <a:t> yang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insentif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, </a:t>
            </a:r>
            <a:r>
              <a:rPr lang="en-US" dirty="0" err="1" smtClean="0"/>
              <a:t>berupa</a:t>
            </a:r>
            <a:r>
              <a:rPr lang="en-US" dirty="0" smtClean="0"/>
              <a:t> bonus.</a:t>
            </a:r>
            <a:endParaRPr lang="id-ID" dirty="0" smtClean="0"/>
          </a:p>
          <a:p>
            <a:r>
              <a:rPr lang="id-ID" dirty="0" smtClean="0"/>
              <a:t>A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rasional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profitable, </a:t>
            </a:r>
            <a:r>
              <a:rPr lang="en-US" dirty="0" err="1" smtClean="0"/>
              <a:t>jika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memposisikan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agen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err="1" smtClean="0"/>
              <a:t>wakil</a:t>
            </a:r>
            <a:r>
              <a:rPr lang="en-US" i="1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penabung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mengalokasikan</a:t>
            </a:r>
            <a:r>
              <a:rPr lang="en-US" dirty="0" smtClean="0"/>
              <a:t> </a:t>
            </a:r>
            <a:r>
              <a:rPr lang="en-US" dirty="0" err="1" smtClean="0"/>
              <a:t>dana</a:t>
            </a:r>
            <a:r>
              <a:rPr lang="en-US" dirty="0" smtClean="0"/>
              <a:t> yang </a:t>
            </a:r>
            <a:r>
              <a:rPr lang="en-US" dirty="0" err="1" smtClean="0"/>
              <a:t>terhimpun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.</a:t>
            </a:r>
            <a:endParaRPr lang="id-ID" dirty="0" smtClean="0"/>
          </a:p>
          <a:p>
            <a:endParaRPr lang="id-ID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57166"/>
            <a:ext cx="8229600" cy="107157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d-ID" sz="3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KASUS 2</a:t>
            </a:r>
            <a:endParaRPr kumimoji="0" lang="id-ID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5728"/>
            <a:ext cx="8229600" cy="100013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id-ID" sz="2400" b="1" dirty="0" smtClean="0"/>
          </a:p>
          <a:p>
            <a:pPr algn="ctr">
              <a:spcBef>
                <a:spcPct val="0"/>
              </a:spcBef>
            </a:pPr>
            <a:endParaRPr lang="id-ID" sz="2400" b="1" dirty="0" smtClean="0"/>
          </a:p>
          <a:p>
            <a:pPr algn="ctr">
              <a:spcBef>
                <a:spcPct val="0"/>
              </a:spcBef>
            </a:pPr>
            <a:r>
              <a:rPr lang="en-US" sz="2400" b="1" dirty="0" err="1" smtClean="0"/>
              <a:t>Skema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Pembiayaan</a:t>
            </a:r>
            <a:r>
              <a:rPr lang="en-US" sz="2400" b="1" dirty="0" smtClean="0"/>
              <a:t> Dana </a:t>
            </a:r>
            <a:r>
              <a:rPr lang="en-US" sz="2400" b="1" dirty="0" err="1" smtClean="0"/>
              <a:t>Wadi’ah</a:t>
            </a:r>
            <a:r>
              <a:rPr lang="en-US" sz="2400" b="1" dirty="0" smtClean="0"/>
              <a:t> </a:t>
            </a:r>
            <a:endParaRPr lang="id-ID" sz="2400" b="1" dirty="0" smtClean="0"/>
          </a:p>
          <a:p>
            <a:pPr algn="ctr">
              <a:spcBef>
                <a:spcPct val="0"/>
              </a:spcBef>
            </a:pPr>
            <a:r>
              <a:rPr lang="en-US" sz="2400" b="1" dirty="0" smtClean="0"/>
              <a:t>Bank </a:t>
            </a:r>
            <a:r>
              <a:rPr lang="en-US" sz="2400" b="1" dirty="0" err="1" smtClean="0"/>
              <a:t>Syariah</a:t>
            </a:r>
            <a:r>
              <a:rPr lang="id-ID" sz="2400" b="1" dirty="0" smtClean="0"/>
              <a:t> sebagai </a:t>
            </a:r>
            <a:r>
              <a:rPr lang="id-ID" sz="2400" b="1" i="1" dirty="0" smtClean="0"/>
              <a:t>Al-Wakiil</a:t>
            </a:r>
            <a:endParaRPr lang="id-ID" sz="24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id-ID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id-ID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429552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Bank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i="1" dirty="0" smtClean="0"/>
              <a:t>fee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err="1" smtClean="0"/>
              <a:t>ujrah</a:t>
            </a:r>
            <a:r>
              <a:rPr lang="en-US" i="1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i="1" dirty="0" smtClean="0"/>
              <a:t>fixed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jasa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i="1" dirty="0" smtClean="0"/>
              <a:t>al-</a:t>
            </a:r>
            <a:r>
              <a:rPr lang="en-US" i="1" dirty="0" err="1" smtClean="0"/>
              <a:t>ajir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agen</a:t>
            </a:r>
            <a:r>
              <a:rPr lang="en-US" dirty="0" smtClean="0"/>
              <a:t>);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Secara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otomatis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dana</a:t>
            </a:r>
            <a:r>
              <a:rPr lang="en-US" dirty="0" smtClean="0">
                <a:solidFill>
                  <a:srgbClr val="FF0000"/>
                </a:solidFill>
              </a:rPr>
              <a:t> yang </a:t>
            </a:r>
            <a:r>
              <a:rPr lang="en-US" dirty="0" err="1" smtClean="0">
                <a:solidFill>
                  <a:srgbClr val="FF0000"/>
                </a:solidFill>
              </a:rPr>
              <a:t>bersifat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jangka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pendek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tabungan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tergabung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dalam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pembiayaan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aman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tidak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berisiko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karena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hanya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dialokasikan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pembiayaan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murabahah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ijarah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yang </a:t>
            </a:r>
            <a:r>
              <a:rPr lang="en-US" dirty="0" err="1" smtClean="0">
                <a:solidFill>
                  <a:srgbClr val="FF0000"/>
                </a:solidFill>
              </a:rPr>
              <a:t>masing-masing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memiliki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underlying asset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endParaRPr lang="id-ID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Perannya</a:t>
            </a:r>
            <a:r>
              <a:rPr lang="en-US" dirty="0" smtClean="0"/>
              <a:t> </a:t>
            </a:r>
            <a:r>
              <a:rPr lang="en-US" dirty="0" err="1" smtClean="0"/>
              <a:t>tunggal</a:t>
            </a:r>
            <a:r>
              <a:rPr lang="en-US" dirty="0" smtClean="0"/>
              <a:t>, </a:t>
            </a:r>
            <a:r>
              <a:rPr lang="en-US" dirty="0" err="1" smtClean="0"/>
              <a:t>terikat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pembiayaan</a:t>
            </a:r>
            <a:r>
              <a:rPr lang="en-US" dirty="0" smtClean="0"/>
              <a:t> yang </a:t>
            </a:r>
            <a:r>
              <a:rPr lang="en-US" dirty="0" err="1" smtClean="0"/>
              <a:t>dijalankan</a:t>
            </a:r>
            <a:r>
              <a:rPr lang="en-US" dirty="0" smtClean="0"/>
              <a:t>,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i="1" dirty="0" err="1" smtClean="0"/>
              <a:t>murabahah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i="1" dirty="0" smtClean="0"/>
              <a:t>trader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err="1" smtClean="0"/>
              <a:t>ba’i</a:t>
            </a:r>
            <a:r>
              <a:rPr lang="en-US" i="1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i="1" dirty="0" err="1" smtClean="0"/>
              <a:t>ijarah</a:t>
            </a:r>
            <a:r>
              <a:rPr lang="en-US" i="1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i="1" dirty="0" err="1" smtClean="0"/>
              <a:t>mustajir</a:t>
            </a:r>
            <a:r>
              <a:rPr lang="en-US" dirty="0" smtClean="0"/>
              <a:t>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Keuntungan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dari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pembiayaan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murabahah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pembiayaan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ijarah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dialokasikan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kepada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nasabah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pemilik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tabungan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wadiah</a:t>
            </a:r>
            <a:r>
              <a:rPr lang="en-US" i="1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setalah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kurangi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err="1" smtClean="0">
                <a:solidFill>
                  <a:srgbClr val="FF0000"/>
                </a:solidFill>
              </a:rPr>
              <a:t>ujrah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yang </a:t>
            </a:r>
            <a:r>
              <a:rPr lang="en-US" dirty="0" err="1" smtClean="0">
                <a:solidFill>
                  <a:srgbClr val="FF0000"/>
                </a:solidFill>
              </a:rPr>
              <a:t>sudah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ditetapkan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menjadi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hak</a:t>
            </a:r>
            <a:r>
              <a:rPr lang="en-US" dirty="0" smtClean="0">
                <a:solidFill>
                  <a:srgbClr val="FF0000"/>
                </a:solidFill>
              </a:rPr>
              <a:t> Bank </a:t>
            </a:r>
            <a:r>
              <a:rPr lang="en-US" dirty="0" err="1" smtClean="0">
                <a:solidFill>
                  <a:srgbClr val="FF0000"/>
                </a:solidFill>
              </a:rPr>
              <a:t>Syariah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endParaRPr lang="id-ID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Nasabah</a:t>
            </a:r>
            <a:r>
              <a:rPr lang="en-US" dirty="0" smtClean="0"/>
              <a:t> </a:t>
            </a:r>
            <a:r>
              <a:rPr lang="en-US" dirty="0" err="1" smtClean="0"/>
              <a:t>mempunyai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margin yang </a:t>
            </a:r>
            <a:r>
              <a:rPr lang="en-US" dirty="0" err="1" smtClean="0"/>
              <a:t>di</a:t>
            </a:r>
            <a:r>
              <a:rPr lang="id-ID" dirty="0" smtClean="0"/>
              <a:t>i</a:t>
            </a:r>
            <a:r>
              <a:rPr lang="en-US" dirty="0" err="1" smtClean="0"/>
              <a:t>nginkan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en-US" dirty="0" smtClean="0"/>
              <a:t>; </a:t>
            </a:r>
            <a:endParaRPr lang="id-ID" dirty="0" smtClean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Bank </a:t>
            </a:r>
            <a:r>
              <a:rPr lang="en-US" dirty="0" err="1" smtClean="0">
                <a:solidFill>
                  <a:srgbClr val="FF0000"/>
                </a:solidFill>
              </a:rPr>
              <a:t>Syariah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lebih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kompetetif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menjadikan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nasabah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sebagai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customer </a:t>
            </a:r>
            <a:r>
              <a:rPr lang="en-US" dirty="0" smtClean="0">
                <a:solidFill>
                  <a:srgbClr val="FF0000"/>
                </a:solidFill>
              </a:rPr>
              <a:t>yang </a:t>
            </a:r>
            <a:r>
              <a:rPr lang="en-US" dirty="0" err="1" smtClean="0">
                <a:solidFill>
                  <a:srgbClr val="FF0000"/>
                </a:solidFill>
              </a:rPr>
              <a:t>utama</a:t>
            </a:r>
            <a:r>
              <a:rPr lang="en-US" dirty="0" smtClean="0">
                <a:solidFill>
                  <a:srgbClr val="FF0000"/>
                </a:solidFill>
              </a:rPr>
              <a:t>; </a:t>
            </a:r>
            <a:endParaRPr lang="id-ID" dirty="0" smtClean="0">
              <a:solidFill>
                <a:srgbClr val="FF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dirty="0" err="1" smtClean="0"/>
              <a:t>Pembiayaan</a:t>
            </a:r>
            <a:r>
              <a:rPr lang="en-US" dirty="0" smtClean="0"/>
              <a:t> </a:t>
            </a:r>
            <a:r>
              <a:rPr lang="en-US" dirty="0" err="1" smtClean="0"/>
              <a:t>berbasis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riil</a:t>
            </a:r>
            <a:r>
              <a:rPr lang="en-US" dirty="0" smtClean="0"/>
              <a:t>.</a:t>
            </a:r>
            <a:endParaRPr lang="id-ID" dirty="0" smtClean="0"/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85728"/>
            <a:ext cx="8229600" cy="7143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Keunikan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posisi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Bank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sebagai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d-ID" sz="3200" i="1" dirty="0" smtClean="0">
                <a:solidFill>
                  <a:schemeClr val="tx1"/>
                </a:solidFill>
              </a:rPr>
              <a:t>waakil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id-ID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id-ID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Sejarah bank islam 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/>
          <a:lstStyle/>
          <a:p>
            <a:r>
              <a:rPr lang="id-ID" dirty="0" smtClean="0"/>
              <a:t>Bank Islam secara kelembagaan pada masa Rasulullah belum ada.</a:t>
            </a:r>
          </a:p>
          <a:p>
            <a:r>
              <a:rPr lang="id-ID" dirty="0" smtClean="0"/>
              <a:t>Bank Islam baru muncul pada tahun 1960-an, seperti Tabung</a:t>
            </a:r>
            <a:r>
              <a:rPr lang="en-US" dirty="0" smtClean="0"/>
              <a:t>an</a:t>
            </a:r>
            <a:r>
              <a:rPr lang="id-ID" dirty="0" smtClean="0"/>
              <a:t> Haji di </a:t>
            </a:r>
            <a:r>
              <a:rPr lang="id-ID" dirty="0" smtClean="0"/>
              <a:t>Malaysia </a:t>
            </a:r>
            <a:r>
              <a:rPr lang="en-US" dirty="0" smtClean="0"/>
              <a:t>(</a:t>
            </a:r>
            <a:r>
              <a:rPr lang="en-US" dirty="0" smtClean="0"/>
              <a:t>1962)</a:t>
            </a:r>
            <a:r>
              <a:rPr lang="id-ID" dirty="0" smtClean="0"/>
              <a:t>, Mit Ghamr Saving Bank di Mesir</a:t>
            </a:r>
            <a:r>
              <a:rPr lang="en-US" dirty="0" smtClean="0"/>
              <a:t> (1963)</a:t>
            </a:r>
            <a:r>
              <a:rPr lang="id-ID" dirty="0" smtClean="0"/>
              <a:t>, Nasser Social Bank</a:t>
            </a:r>
            <a:r>
              <a:rPr lang="en-US" dirty="0" smtClean="0"/>
              <a:t> (1971</a:t>
            </a:r>
            <a:r>
              <a:rPr lang="en-US" dirty="0" smtClean="0"/>
              <a:t>),</a:t>
            </a:r>
            <a:r>
              <a:rPr lang="id-ID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smtClean="0"/>
              <a:t>The </a:t>
            </a:r>
            <a:r>
              <a:rPr lang="en-US" dirty="0" err="1" smtClean="0"/>
              <a:t>Phillipine</a:t>
            </a:r>
            <a:r>
              <a:rPr lang="en-US" dirty="0" smtClean="0"/>
              <a:t> </a:t>
            </a:r>
            <a:r>
              <a:rPr lang="en-US" dirty="0" err="1" smtClean="0"/>
              <a:t>Amanah</a:t>
            </a:r>
            <a:r>
              <a:rPr lang="en-US" dirty="0" smtClean="0"/>
              <a:t> Bank</a:t>
            </a:r>
            <a:r>
              <a:rPr lang="id-ID" dirty="0" smtClean="0"/>
              <a:t> </a:t>
            </a:r>
            <a:r>
              <a:rPr lang="en-US" dirty="0" smtClean="0"/>
              <a:t>(1</a:t>
            </a:r>
            <a:r>
              <a:rPr lang="id-ID" dirty="0" smtClean="0"/>
              <a:t>9</a:t>
            </a:r>
            <a:r>
              <a:rPr lang="en-US" dirty="0" smtClean="0"/>
              <a:t>71),</a:t>
            </a:r>
            <a:r>
              <a:rPr lang="id-ID" dirty="0" smtClean="0"/>
              <a:t> dan Islamic Development Bank (1973), Dubai Islamic Bank </a:t>
            </a:r>
            <a:r>
              <a:rPr lang="en-US" dirty="0" smtClean="0"/>
              <a:t>(1975) </a:t>
            </a:r>
            <a:r>
              <a:rPr lang="id-ID" dirty="0" smtClean="0"/>
              <a:t>Kuwait Finance House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Kuwait</a:t>
            </a:r>
            <a:r>
              <a:rPr lang="id-ID" dirty="0" smtClean="0"/>
              <a:t>.</a:t>
            </a:r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d-ID" dirty="0" smtClean="0"/>
              <a:t>PERTUMBUHAN ASET BANK SYARIAH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id-ID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000100" y="1643050"/>
          <a:ext cx="685804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PERTANYAANNYA ???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Pasar kita kemana??</a:t>
            </a:r>
          </a:p>
          <a:p>
            <a:r>
              <a:rPr lang="id-ID" dirty="0" smtClean="0"/>
              <a:t>Bank Syariah sama saja dengan bank Konven ??</a:t>
            </a:r>
          </a:p>
          <a:p>
            <a:pPr lvl="1"/>
            <a:r>
              <a:rPr lang="id-ID" dirty="0" smtClean="0"/>
              <a:t>Financial Intermediary..</a:t>
            </a:r>
            <a:endParaRPr lang="id-ID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FUNGSI INTERMEDIARY BANK SYRAIAH: APAKAH SUDAH PAS?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Fungsi Intermediary memunculkan praktek fractional reserve banking.</a:t>
            </a:r>
          </a:p>
          <a:p>
            <a:r>
              <a:rPr lang="id-ID" dirty="0" smtClean="0"/>
              <a:t>Beberapa penelitian, seperti Benes and Kumhof (2013), </a:t>
            </a:r>
            <a:r>
              <a:rPr lang="id-ID" i="1" dirty="0" smtClean="0"/>
              <a:t>Positive Money</a:t>
            </a:r>
            <a:r>
              <a:rPr lang="id-ID" dirty="0" smtClean="0"/>
              <a:t> dan </a:t>
            </a:r>
            <a:r>
              <a:rPr lang="id-ID" i="1" dirty="0" smtClean="0"/>
              <a:t>New</a:t>
            </a:r>
            <a:r>
              <a:rPr lang="id-ID" dirty="0" smtClean="0"/>
              <a:t> </a:t>
            </a:r>
            <a:r>
              <a:rPr lang="id-ID" i="1" dirty="0" smtClean="0"/>
              <a:t>Economics Foundation</a:t>
            </a:r>
            <a:r>
              <a:rPr lang="id-ID" dirty="0" smtClean="0"/>
              <a:t> (Jackson dan Dyson, 2012),  Kay (2009) dari </a:t>
            </a:r>
            <a:r>
              <a:rPr lang="id-ID" i="1" dirty="0" smtClean="0"/>
              <a:t>Narrow</a:t>
            </a:r>
            <a:r>
              <a:rPr lang="id-ID" dirty="0" smtClean="0"/>
              <a:t> </a:t>
            </a:r>
            <a:r>
              <a:rPr lang="id-ID" i="1" dirty="0" smtClean="0"/>
              <a:t>Banking</a:t>
            </a:r>
            <a:r>
              <a:rPr lang="id-ID" dirty="0" smtClean="0"/>
              <a:t>  dan Kotlikoff (2010)  dari LPB (</a:t>
            </a:r>
            <a:r>
              <a:rPr lang="id-ID" i="1" dirty="0" smtClean="0"/>
              <a:t>Limited Purpose Banking</a:t>
            </a:r>
            <a:r>
              <a:rPr lang="id-ID" dirty="0" smtClean="0"/>
              <a:t>), </a:t>
            </a:r>
            <a:r>
              <a:rPr lang="en-US" dirty="0" err="1" smtClean="0"/>
              <a:t>Nuri</a:t>
            </a:r>
            <a:r>
              <a:rPr lang="en-US" dirty="0" smtClean="0"/>
              <a:t> (2002), </a:t>
            </a:r>
            <a:r>
              <a:rPr lang="en-US" dirty="0" err="1" smtClean="0"/>
              <a:t>Cavalcanti</a:t>
            </a:r>
            <a:r>
              <a:rPr lang="en-US" dirty="0" smtClean="0"/>
              <a:t> (2004), </a:t>
            </a:r>
            <a:r>
              <a:rPr lang="en-US" dirty="0" err="1" smtClean="0"/>
              <a:t>Fontenla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Gonzalez (2007), Singh (2009), </a:t>
            </a:r>
            <a:r>
              <a:rPr lang="en-US" dirty="0" err="1" smtClean="0"/>
              <a:t>Kameel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Larbani</a:t>
            </a:r>
            <a:r>
              <a:rPr lang="en-US" dirty="0" smtClean="0"/>
              <a:t> (2009) , </a:t>
            </a:r>
            <a:r>
              <a:rPr lang="en-US" dirty="0" err="1" smtClean="0"/>
              <a:t>Sanches</a:t>
            </a:r>
            <a:r>
              <a:rPr lang="en-US" dirty="0" smtClean="0"/>
              <a:t> (2013), Chari </a:t>
            </a:r>
            <a:r>
              <a:rPr lang="en-US" dirty="0" err="1" smtClean="0"/>
              <a:t>dan</a:t>
            </a:r>
            <a:r>
              <a:rPr lang="en-US" dirty="0" smtClean="0"/>
              <a:t> Phelan (2013), </a:t>
            </a:r>
            <a:r>
              <a:rPr lang="en-US" dirty="0" err="1" smtClean="0"/>
              <a:t>Sani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Aziuddin</a:t>
            </a:r>
            <a:r>
              <a:rPr lang="en-US" dirty="0" smtClean="0"/>
              <a:t> (2013), </a:t>
            </a:r>
            <a:r>
              <a:rPr lang="en-US" dirty="0" err="1" smtClean="0"/>
              <a:t>Krainer</a:t>
            </a:r>
            <a:r>
              <a:rPr lang="en-US" dirty="0" smtClean="0"/>
              <a:t> (2014), </a:t>
            </a:r>
            <a:r>
              <a:rPr lang="en-US" dirty="0" err="1" smtClean="0"/>
              <a:t>Musse</a:t>
            </a:r>
            <a:r>
              <a:rPr lang="en-US" dirty="0" smtClean="0"/>
              <a:t>, </a:t>
            </a:r>
            <a:r>
              <a:rPr lang="en-US" dirty="0" err="1" smtClean="0"/>
              <a:t>dkk</a:t>
            </a:r>
            <a:r>
              <a:rPr lang="en-US" dirty="0" smtClean="0"/>
              <a:t> (2015),</a:t>
            </a:r>
            <a:r>
              <a:rPr lang="id-ID" dirty="0" smtClean="0"/>
              <a:t> Fathurrahman (2017) </a:t>
            </a:r>
            <a:r>
              <a:rPr lang="id-ID" dirty="0" smtClean="0">
                <a:sym typeface="Wingdings" pitchFamily="2" charset="2"/>
              </a:rPr>
              <a:t> FRB merupakan faktor negatif terhadap ketahanan perbankan.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Pemikiran ekonom muslim tentang peran dan fungsi bank syariah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err="1" smtClean="0"/>
              <a:t>P</a:t>
            </a:r>
            <a:r>
              <a:rPr lang="en-US" dirty="0" err="1" smtClean="0"/>
              <a:t>emikiran</a:t>
            </a:r>
            <a:r>
              <a:rPr lang="en-US" dirty="0" smtClean="0"/>
              <a:t> </a:t>
            </a:r>
            <a:r>
              <a:rPr lang="en-US" dirty="0" err="1" smtClean="0"/>
              <a:t>teoritis</a:t>
            </a:r>
            <a:r>
              <a:rPr lang="en-US" dirty="0" smtClean="0"/>
              <a:t> </a:t>
            </a:r>
            <a:r>
              <a:rPr lang="en-US" dirty="0" err="1" smtClean="0"/>
              <a:t>ekonom</a:t>
            </a:r>
            <a:r>
              <a:rPr lang="en-US" dirty="0" smtClean="0"/>
              <a:t> </a:t>
            </a:r>
            <a:r>
              <a:rPr lang="en-US" dirty="0" err="1" smtClean="0"/>
              <a:t>muslim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id-ID" dirty="0" smtClean="0"/>
              <a:t>B</a:t>
            </a:r>
            <a:r>
              <a:rPr lang="en-US" dirty="0" err="1" smtClean="0"/>
              <a:t>ank</a:t>
            </a:r>
            <a:r>
              <a:rPr lang="id-ID" dirty="0" smtClean="0"/>
              <a:t> </a:t>
            </a:r>
            <a:r>
              <a:rPr lang="en-US" dirty="0" err="1" smtClean="0"/>
              <a:t>Syariah</a:t>
            </a:r>
            <a:r>
              <a:rPr lang="en-US" dirty="0" smtClean="0"/>
              <a:t>, </a:t>
            </a:r>
            <a:r>
              <a:rPr lang="id-ID" dirty="0" smtClean="0"/>
              <a:t>ditulis oleh sejumlah ekonom muslim </a:t>
            </a:r>
            <a:r>
              <a:rPr lang="en-US" dirty="0" err="1" smtClean="0"/>
              <a:t>seperti</a:t>
            </a:r>
            <a:r>
              <a:rPr lang="en-US" dirty="0" smtClean="0"/>
              <a:t> Khan (1986), </a:t>
            </a:r>
            <a:r>
              <a:rPr lang="en-US" dirty="0" err="1" smtClean="0"/>
              <a:t>Sidd</a:t>
            </a:r>
            <a:r>
              <a:rPr lang="id-ID" dirty="0" smtClean="0"/>
              <a:t>i</a:t>
            </a:r>
            <a:r>
              <a:rPr lang="en-US" dirty="0" err="1" smtClean="0"/>
              <a:t>qi</a:t>
            </a:r>
            <a:r>
              <a:rPr lang="en-US" dirty="0" smtClean="0"/>
              <a:t> (1992), </a:t>
            </a:r>
            <a:r>
              <a:rPr lang="en-US" dirty="0" err="1" smtClean="0"/>
              <a:t>Chapra</a:t>
            </a:r>
            <a:r>
              <a:rPr lang="en-US" dirty="0" smtClean="0"/>
              <a:t> (2002), </a:t>
            </a:r>
            <a:r>
              <a:rPr lang="en-US" dirty="0" err="1" smtClean="0"/>
              <a:t>Diwany</a:t>
            </a:r>
            <a:r>
              <a:rPr lang="en-US" dirty="0" smtClean="0"/>
              <a:t> (2003), </a:t>
            </a:r>
            <a:r>
              <a:rPr lang="id-ID" dirty="0" smtClean="0"/>
              <a:t>Jarhi</a:t>
            </a:r>
            <a:r>
              <a:rPr lang="en-US" dirty="0" smtClean="0"/>
              <a:t> (2004), </a:t>
            </a:r>
            <a:r>
              <a:rPr lang="en-US" dirty="0" err="1" smtClean="0"/>
              <a:t>Hasan</a:t>
            </a:r>
            <a:r>
              <a:rPr lang="en-US" dirty="0" smtClean="0"/>
              <a:t>, </a:t>
            </a:r>
            <a:r>
              <a:rPr lang="en-US" dirty="0" err="1" smtClean="0"/>
              <a:t>Meera</a:t>
            </a:r>
            <a:r>
              <a:rPr lang="en-US" dirty="0" smtClean="0"/>
              <a:t> (2005), </a:t>
            </a:r>
            <a:r>
              <a:rPr lang="en-US" dirty="0" err="1" smtClean="0"/>
              <a:t>Choudury</a:t>
            </a:r>
            <a:r>
              <a:rPr lang="id-ID" dirty="0" smtClean="0"/>
              <a:t> (2010),</a:t>
            </a:r>
            <a:r>
              <a:rPr lang="en-US" dirty="0" smtClean="0"/>
              <a:t> </a:t>
            </a:r>
            <a:r>
              <a:rPr lang="en-US" dirty="0" err="1" smtClean="0"/>
              <a:t>Karim</a:t>
            </a:r>
            <a:r>
              <a:rPr lang="en-US" dirty="0" smtClean="0"/>
              <a:t> (2010) </a:t>
            </a:r>
            <a:r>
              <a:rPr lang="en-US" dirty="0" err="1" smtClean="0"/>
              <a:t>dan</a:t>
            </a:r>
            <a:r>
              <a:rPr lang="en-US" dirty="0" smtClean="0"/>
              <a:t> lain-lain. </a:t>
            </a:r>
            <a:endParaRPr lang="id-ID" dirty="0" smtClean="0"/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umumnya</a:t>
            </a:r>
            <a:r>
              <a:rPr lang="en-US" dirty="0" smtClean="0"/>
              <a:t>, </a:t>
            </a:r>
            <a:r>
              <a:rPr lang="en-US" dirty="0" err="1" smtClean="0"/>
              <a:t>pemikiran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tokoh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merekomendasikan</a:t>
            </a:r>
            <a:r>
              <a:rPr lang="en-US" dirty="0" smtClean="0"/>
              <a:t> agar </a:t>
            </a:r>
            <a:r>
              <a:rPr lang="en-US" i="1" dirty="0" smtClean="0"/>
              <a:t>fractional reserve banking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diterapkan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Bank </a:t>
            </a:r>
            <a:r>
              <a:rPr lang="en-US" dirty="0" err="1" smtClean="0"/>
              <a:t>Syariah</a:t>
            </a:r>
            <a:r>
              <a:rPr lang="id-ID" dirty="0" smtClean="0"/>
              <a:t> atau menuju bank yang “</a:t>
            </a:r>
            <a:r>
              <a:rPr lang="id-ID" i="1" dirty="0" smtClean="0"/>
              <a:t>interest free-bankig” </a:t>
            </a:r>
            <a:r>
              <a:rPr lang="id-ID" dirty="0" smtClean="0"/>
              <a:t>dan </a:t>
            </a:r>
            <a:r>
              <a:rPr lang="id-ID" i="1" dirty="0" smtClean="0"/>
              <a:t>“fractional reserve free-banking”</a:t>
            </a:r>
            <a:endParaRPr lang="id-ID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Hasil Penelitian fathurrahman (2017)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id-ID" dirty="0" smtClean="0"/>
              <a:t>Bank syariah menerapkan praktek </a:t>
            </a:r>
            <a:r>
              <a:rPr lang="id-ID" i="1" dirty="0" smtClean="0"/>
              <a:t>fractional reserve banking. </a:t>
            </a:r>
            <a:endParaRPr lang="id-ID" dirty="0" smtClean="0"/>
          </a:p>
          <a:p>
            <a:r>
              <a:rPr lang="id-ID" dirty="0" smtClean="0"/>
              <a:t>Fractional reserve banking yang diukur dari variabel STLR (</a:t>
            </a:r>
            <a:r>
              <a:rPr lang="id-ID" i="1" dirty="0" smtClean="0"/>
              <a:t>Short-term Liability rati</a:t>
            </a:r>
            <a:r>
              <a:rPr lang="id-ID" dirty="0" smtClean="0"/>
              <a:t>o), </a:t>
            </a:r>
            <a:r>
              <a:rPr lang="id-ID" i="1" dirty="0" smtClean="0"/>
              <a:t>Reserve ratio </a:t>
            </a:r>
            <a:r>
              <a:rPr lang="id-ID" dirty="0" smtClean="0"/>
              <a:t>(RR) dan </a:t>
            </a:r>
            <a:r>
              <a:rPr lang="id-ID" i="1" dirty="0" smtClean="0"/>
              <a:t>Fiduciary Ratio </a:t>
            </a:r>
            <a:r>
              <a:rPr lang="id-ID" dirty="0" smtClean="0"/>
              <a:t>(FR), mendorong Bank Syariah di Indonesia lebih </a:t>
            </a:r>
            <a:r>
              <a:rPr lang="id-ID" i="1" dirty="0" smtClean="0"/>
              <a:t>illiquid</a:t>
            </a:r>
            <a:r>
              <a:rPr lang="id-ID" dirty="0" smtClean="0"/>
              <a:t> (tidak likuid), baik yang diukur dengan FDR (</a:t>
            </a:r>
            <a:r>
              <a:rPr lang="id-ID" i="1" dirty="0" smtClean="0"/>
              <a:t>financing to deposit ratio</a:t>
            </a:r>
            <a:r>
              <a:rPr lang="id-ID" dirty="0" smtClean="0"/>
              <a:t>) dan FG (</a:t>
            </a:r>
            <a:r>
              <a:rPr lang="id-ID" i="1" dirty="0" smtClean="0"/>
              <a:t>funding</a:t>
            </a:r>
            <a:r>
              <a:rPr lang="id-ID" dirty="0" smtClean="0"/>
              <a:t> </a:t>
            </a:r>
            <a:r>
              <a:rPr lang="id-ID" i="1" dirty="0" smtClean="0"/>
              <a:t>Gap</a:t>
            </a:r>
            <a:r>
              <a:rPr lang="id-ID" dirty="0" smtClean="0"/>
              <a:t>). </a:t>
            </a:r>
          </a:p>
          <a:p>
            <a:r>
              <a:rPr lang="id-ID" dirty="0" smtClean="0"/>
              <a:t>Namun hal di atas tidak terjadi di perbankan konvensional. Bank Konvensional tetap bisa likuid meskipun menjalankan praktek FRB.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/>
              <a:t>KENAPA BANK SYARIAH TIDAK COCOK DENGAN INTERMEDARY (FRB) ??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85786" y="1500174"/>
            <a:ext cx="7500990" cy="4873752"/>
          </a:xfrm>
        </p:spPr>
        <p:txBody>
          <a:bodyPr/>
          <a:lstStyle/>
          <a:p>
            <a:r>
              <a:rPr lang="id-ID" dirty="0" smtClean="0"/>
              <a:t>Bank syariah memiliki fitur produk yang lebih variatif, seperti</a:t>
            </a:r>
            <a:r>
              <a:rPr lang="id-ID" i="1" dirty="0" smtClean="0"/>
              <a:t> murabahah </a:t>
            </a:r>
            <a:r>
              <a:rPr lang="id-ID" dirty="0" smtClean="0"/>
              <a:t>mudharbah, musyarakah,  MMQ, dan ijarah (IMBT) </a:t>
            </a:r>
          </a:p>
          <a:p>
            <a:r>
              <a:rPr lang="id-ID" dirty="0" smtClean="0"/>
              <a:t>Bank Syariah tergolong </a:t>
            </a:r>
            <a:r>
              <a:rPr lang="id-ID" i="1" dirty="0" smtClean="0"/>
              <a:t>real sector driven </a:t>
            </a:r>
          </a:p>
          <a:p>
            <a:r>
              <a:rPr lang="en-US" dirty="0" err="1" smtClean="0"/>
              <a:t>Jika</a:t>
            </a:r>
            <a:r>
              <a:rPr lang="en-US" dirty="0" smtClean="0"/>
              <a:t> Bank </a:t>
            </a:r>
            <a:r>
              <a:rPr lang="en-US" dirty="0" err="1" smtClean="0"/>
              <a:t>Konvensional</a:t>
            </a:r>
            <a:r>
              <a:rPr lang="en-US" dirty="0" smtClean="0"/>
              <a:t> </a:t>
            </a:r>
            <a:r>
              <a:rPr lang="en-US" dirty="0" err="1" smtClean="0"/>
              <a:t>menerapkan</a:t>
            </a:r>
            <a:r>
              <a:rPr lang="en-US" dirty="0" smtClean="0"/>
              <a:t> </a:t>
            </a:r>
            <a:r>
              <a:rPr lang="en-US" dirty="0" err="1" smtClean="0"/>
              <a:t>bunga</a:t>
            </a:r>
            <a:r>
              <a:rPr lang="id-ID" dirty="0" smtClean="0"/>
              <a:t> sebagai </a:t>
            </a:r>
            <a:r>
              <a:rPr lang="en-US" dirty="0" err="1" smtClean="0"/>
              <a:t>rekayasa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id-ID" dirty="0" smtClean="0"/>
              <a:t>, maka Bank Syariah tidak memiliki instrumen risiko seperti bunga, karena keharaman instrumen tersebut </a:t>
            </a:r>
            <a:endParaRPr lang="id-ID" i="1" dirty="0" smtClean="0"/>
          </a:p>
          <a:p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id-ID" dirty="0" smtClean="0">
                <a:solidFill>
                  <a:srgbClr val="FF0000"/>
                </a:solidFill>
              </a:rPr>
              <a:t>REKOMENDASI PROTOTIPE BANK SYARIAH 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367"/>
            <a:ext cx="7972452" cy="4525963"/>
          </a:xfrm>
        </p:spPr>
        <p:txBody>
          <a:bodyPr>
            <a:noAutofit/>
          </a:bodyPr>
          <a:lstStyle/>
          <a:p>
            <a:pPr marL="342900" lvl="1" indent="-342900">
              <a:buFont typeface="Wingdings" pitchFamily="2" charset="2"/>
              <a:buChar char="q"/>
            </a:pPr>
            <a:r>
              <a:rPr lang="id-ID" sz="2400" dirty="0" smtClean="0"/>
              <a:t>Rekomendasi fungsi Bank Syariah </a:t>
            </a:r>
            <a:r>
              <a:rPr lang="id-ID" sz="2400" dirty="0" smtClean="0"/>
              <a:t>dari </a:t>
            </a:r>
            <a:r>
              <a:rPr lang="id-ID" sz="2400" i="1" dirty="0" smtClean="0"/>
              <a:t>financial intermediary </a:t>
            </a:r>
            <a:r>
              <a:rPr lang="id-ID" sz="2400" dirty="0" smtClean="0"/>
              <a:t>menjadi  </a:t>
            </a:r>
            <a:r>
              <a:rPr lang="en-US" sz="2400" i="1" dirty="0" err="1" smtClean="0"/>
              <a:t>wakalah</a:t>
            </a:r>
            <a:r>
              <a:rPr lang="en-US" sz="2400" i="1" dirty="0" smtClean="0"/>
              <a:t>/ agency function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i="1" dirty="0" err="1" smtClean="0"/>
              <a:t>musa’id</a:t>
            </a:r>
            <a:r>
              <a:rPr lang="en-US" sz="2400" i="1" dirty="0" smtClean="0"/>
              <a:t> role</a:t>
            </a:r>
            <a:r>
              <a:rPr lang="id-ID" sz="2400" i="1" dirty="0" smtClean="0"/>
              <a:t>.</a:t>
            </a:r>
          </a:p>
          <a:p>
            <a:pPr marL="342900" lvl="1" indent="-342900">
              <a:buFont typeface="Wingdings" pitchFamily="2" charset="2"/>
              <a:buChar char="q"/>
            </a:pPr>
            <a:r>
              <a:rPr lang="id-ID" sz="2400" dirty="0" smtClean="0"/>
              <a:t>Ini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solusi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produk-produk</a:t>
            </a:r>
            <a:r>
              <a:rPr lang="en-US" sz="2400" dirty="0" smtClean="0"/>
              <a:t> Bank </a:t>
            </a:r>
            <a:r>
              <a:rPr lang="en-US" sz="2400" dirty="0" err="1" smtClean="0"/>
              <a:t>Syariah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heterogen</a:t>
            </a:r>
            <a:r>
              <a:rPr lang="id-ID" sz="2400" dirty="0" smtClean="0"/>
              <a:t>.</a:t>
            </a:r>
            <a:endParaRPr lang="id-ID" sz="2400" dirty="0" smtClean="0"/>
          </a:p>
          <a:p>
            <a:pPr marL="342900" lvl="1" indent="-342900">
              <a:buFont typeface="Wingdings" pitchFamily="2" charset="2"/>
              <a:buChar char="q"/>
            </a:pPr>
            <a:r>
              <a:rPr lang="id-ID" sz="2400" dirty="0" smtClean="0"/>
              <a:t>Peran Bank Syariah sebagai </a:t>
            </a:r>
            <a:r>
              <a:rPr lang="en-US" sz="2400" i="1" dirty="0" err="1" smtClean="0"/>
              <a:t>musa’id</a:t>
            </a:r>
            <a:r>
              <a:rPr lang="en-US" sz="2400" i="1" dirty="0" smtClean="0"/>
              <a:t> role</a:t>
            </a:r>
            <a:r>
              <a:rPr lang="id-ID" sz="2400" i="1" dirty="0" smtClean="0"/>
              <a:t> </a:t>
            </a:r>
            <a:r>
              <a:rPr lang="id-ID" sz="2400" dirty="0" smtClean="0"/>
              <a:t>diterapkan pada fitur </a:t>
            </a:r>
            <a:r>
              <a:rPr lang="id-ID" sz="2400" i="1" dirty="0" smtClean="0"/>
              <a:t>mudharabah </a:t>
            </a:r>
            <a:r>
              <a:rPr lang="id-ID" sz="2400" dirty="0" smtClean="0"/>
              <a:t>dan </a:t>
            </a:r>
            <a:r>
              <a:rPr lang="id-ID" sz="2400" i="1" dirty="0" smtClean="0"/>
              <a:t>musyarakah.</a:t>
            </a:r>
          </a:p>
          <a:p>
            <a:pPr marL="342900" lvl="1" indent="-342900">
              <a:buFont typeface="Wingdings" pitchFamily="2" charset="2"/>
              <a:buChar char="q"/>
            </a:pPr>
            <a:r>
              <a:rPr lang="id-ID" sz="2400" dirty="0" smtClean="0"/>
              <a:t>Peran Bank Syariah sebagai </a:t>
            </a:r>
            <a:r>
              <a:rPr lang="id-ID" sz="2400" i="1" dirty="0" smtClean="0"/>
              <a:t>wakiil </a:t>
            </a:r>
            <a:r>
              <a:rPr lang="id-ID" sz="2400" dirty="0" smtClean="0"/>
              <a:t>diterapkan pada fitur yang bersifat </a:t>
            </a:r>
            <a:r>
              <a:rPr lang="id-ID" sz="2400" i="1" dirty="0" smtClean="0"/>
              <a:t>fixed </a:t>
            </a:r>
            <a:r>
              <a:rPr lang="id-ID" sz="2400" dirty="0" smtClean="0"/>
              <a:t>seperti murabahah dan ijarah.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id-ID" sz="2400" dirty="0" smtClean="0"/>
          </a:p>
          <a:p>
            <a:endParaRPr lang="id-ID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288</TotalTime>
  <Words>909</Words>
  <Application>Microsoft Office PowerPoint</Application>
  <PresentationFormat>On-screen Show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Oriel</vt:lpstr>
      <vt:lpstr>BANK SYARIAH: KAJIAN PERAN DAN KETAHANAN (studi kasus di indonesia)</vt:lpstr>
      <vt:lpstr>Sejarah bank islam </vt:lpstr>
      <vt:lpstr>PERTUMBUHAN ASET BANK SYARIAH</vt:lpstr>
      <vt:lpstr>PERTANYAANNYA ???</vt:lpstr>
      <vt:lpstr>FUNGSI INTERMEDIARY BANK SYRAIAH: APAKAH SUDAH PAS?</vt:lpstr>
      <vt:lpstr>Pemikiran ekonom muslim tentang peran dan fungsi bank syariah</vt:lpstr>
      <vt:lpstr>Hasil Penelitian fathurrahman (2017)</vt:lpstr>
      <vt:lpstr>KENAPA BANK SYARIAH TIDAK COCOK DENGAN INTERMEDARY (FRB) ??</vt:lpstr>
      <vt:lpstr>REKOMENDASI PROTOTIPE BANK SYARIAH </vt:lpstr>
      <vt:lpstr>Skema Pembiayaan Bagi Hasil Bank Syariah  Dengan Musa’id Model </vt:lpstr>
      <vt:lpstr>    :  Keunikan posisi Bank sebagai musa’id 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BANK SYARIAH: KAJIAN PERAN DAN KETAHANAN (studi kasus di indonesia)</dc:title>
  <dc:creator>Speiz</dc:creator>
  <cp:lastModifiedBy>Speiz</cp:lastModifiedBy>
  <cp:revision>9</cp:revision>
  <dcterms:created xsi:type="dcterms:W3CDTF">2017-11-01T14:26:10Z</dcterms:created>
  <dcterms:modified xsi:type="dcterms:W3CDTF">2017-12-07T06:32:26Z</dcterms:modified>
</cp:coreProperties>
</file>