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68" r:id="rId3"/>
    <p:sldId id="259" r:id="rId4"/>
    <p:sldId id="276" r:id="rId5"/>
    <p:sldId id="271" r:id="rId6"/>
    <p:sldId id="277" r:id="rId7"/>
    <p:sldId id="278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28320924627642"/>
          <c:y val="5.1489469613399771E-2"/>
          <c:w val="0.77271444135134992"/>
          <c:h val="0.720891120493997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America (Stafford, 2008)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Sheet1!$A$2:$A$5</c:f>
              <c:strCache>
                <c:ptCount val="3"/>
                <c:pt idx="0">
                  <c:v>Georgia Medicaid (Chen et.al, 2005)</c:v>
                </c:pt>
                <c:pt idx="1">
                  <c:v>America (Stafford, 2008)</c:v>
                </c:pt>
                <c:pt idx="2">
                  <c:v>Canada (Eguale et.al, 2012)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 formatCode="0.00%">
                  <c:v>0.71300000000000063</c:v>
                </c:pt>
                <c:pt idx="1">
                  <c:v>0.74000000000000077</c:v>
                </c:pt>
                <c:pt idx="2" formatCode="0.00%">
                  <c:v>0.66600000000000104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Canada (Eguale et.al, 2012)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3"/>
                <c:pt idx="0">
                  <c:v>Georgia Medicaid (Chen et.al, 2005)</c:v>
                </c:pt>
                <c:pt idx="1">
                  <c:v>America (Stafford, 2008)</c:v>
                </c:pt>
                <c:pt idx="2">
                  <c:v>Canada (Eguale et.al, 2012)</c:v>
                </c:pt>
              </c:strCache>
            </c:strRef>
          </c:cat>
          <c:val>
            <c:numRef>
              <c:f>Sheet1!$C$3:$C$6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Sheet1!$A$2</c:f>
              <c:strCache>
                <c:ptCount val="1"/>
                <c:pt idx="0">
                  <c:v>Georgia Medicaid (Chen et.al, 2005)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3"/>
                <c:pt idx="0">
                  <c:v>Georgia Medicaid (Chen et.al, 2005)</c:v>
                </c:pt>
                <c:pt idx="1">
                  <c:v>America (Stafford, 2008)</c:v>
                </c:pt>
                <c:pt idx="2">
                  <c:v>Canada (Eguale et.al, 2012)</c:v>
                </c:pt>
              </c:strCache>
            </c:strRef>
          </c:cat>
          <c:val>
            <c:numRef>
              <c:f>Sheet1!$D$3:$D$6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4734848"/>
        <c:axId val="190633088"/>
      </c:barChart>
      <c:catAx>
        <c:axId val="124734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id-ID" sz="1300"/>
            </a:pPr>
            <a:endParaRPr lang="id-ID"/>
          </a:p>
        </c:txPr>
        <c:crossAx val="190633088"/>
        <c:crosses val="autoZero"/>
        <c:auto val="1"/>
        <c:lblAlgn val="ctr"/>
        <c:lblOffset val="100"/>
        <c:noMultiLvlLbl val="0"/>
      </c:catAx>
      <c:valAx>
        <c:axId val="19063308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lang="id-ID"/>
            </a:pPr>
            <a:endParaRPr lang="id-ID"/>
          </a:p>
        </c:txPr>
        <c:crossAx val="124734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d-ID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 Label 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OXC</c:v>
                </c:pt>
                <c:pt idx="1">
                  <c:v>PGB</c:v>
                </c:pt>
                <c:pt idx="2">
                  <c:v>CBZ</c:v>
                </c:pt>
                <c:pt idx="3">
                  <c:v>PHT</c:v>
                </c:pt>
                <c:pt idx="4">
                  <c:v>VPA</c:v>
                </c:pt>
                <c:pt idx="5">
                  <c:v>GBP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</c:v>
                </c:pt>
                <c:pt idx="1">
                  <c:v>72</c:v>
                </c:pt>
                <c:pt idx="2">
                  <c:v>63</c:v>
                </c:pt>
                <c:pt idx="3">
                  <c:v>373</c:v>
                </c:pt>
                <c:pt idx="4">
                  <c:v>109</c:v>
                </c:pt>
                <c:pt idx="5">
                  <c:v>219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Off-Label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OXC</c:v>
                </c:pt>
                <c:pt idx="1">
                  <c:v>PGB</c:v>
                </c:pt>
                <c:pt idx="2">
                  <c:v>CBZ</c:v>
                </c:pt>
                <c:pt idx="3">
                  <c:v>PHT</c:v>
                </c:pt>
                <c:pt idx="4">
                  <c:v>VPA</c:v>
                </c:pt>
                <c:pt idx="5">
                  <c:v>GBP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37</c:v>
                </c:pt>
                <c:pt idx="1">
                  <c:v>60</c:v>
                </c:pt>
                <c:pt idx="2">
                  <c:v>54</c:v>
                </c:pt>
                <c:pt idx="3">
                  <c:v>225</c:v>
                </c:pt>
                <c:pt idx="4">
                  <c:v>37</c:v>
                </c:pt>
                <c:pt idx="5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723136"/>
        <c:axId val="35724672"/>
        <c:axId val="0"/>
      </c:bar3DChart>
      <c:catAx>
        <c:axId val="35723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id-ID"/>
            </a:pPr>
            <a:endParaRPr lang="id-ID"/>
          </a:p>
        </c:txPr>
        <c:crossAx val="35724672"/>
        <c:crosses val="autoZero"/>
        <c:auto val="1"/>
        <c:lblAlgn val="ctr"/>
        <c:lblOffset val="100"/>
        <c:noMultiLvlLbl val="0"/>
      </c:catAx>
      <c:valAx>
        <c:axId val="35724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id-ID"/>
            </a:pPr>
            <a:endParaRPr lang="id-ID"/>
          </a:p>
        </c:txPr>
        <c:crossAx val="357231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id-ID">
              <a:latin typeface="Berlin Sans FB" pitchFamily="34" charset="0"/>
            </a:defRPr>
          </a:pPr>
          <a:endParaRPr lang="id-ID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id-ID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9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97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97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9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077617"/>
            <a:ext cx="7467600" cy="1427583"/>
          </a:xfrm>
        </p:spPr>
        <p:txBody>
          <a:bodyPr>
            <a:noAutofit/>
          </a:bodyPr>
          <a:lstStyle/>
          <a:p>
            <a:r>
              <a:rPr lang="id-ID" sz="3800" dirty="0" smtClean="0"/>
              <a:t/>
            </a:r>
            <a:br>
              <a:rPr lang="id-ID" sz="3800" dirty="0" smtClean="0"/>
            </a:br>
            <a:r>
              <a:rPr lang="id-ID" sz="3800" dirty="0"/>
              <a:t/>
            </a:r>
            <a:br>
              <a:rPr lang="id-ID" sz="3800" dirty="0"/>
            </a:br>
            <a:r>
              <a:rPr lang="en-US" sz="3800" dirty="0" smtClean="0">
                <a:latin typeface="Berlin Sans FB Demi" pitchFamily="34" charset="0"/>
              </a:rPr>
              <a:t>The off-label use of anticonvulsant at a private hospital in Yogyakarta</a:t>
            </a: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/>
            </a:r>
            <a:br>
              <a:rPr lang="en-US" sz="3800" dirty="0" smtClean="0"/>
            </a:br>
            <a:endParaRPr lang="id-ID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495800"/>
            <a:ext cx="7391400" cy="2362200"/>
          </a:xfrm>
        </p:spPr>
        <p:txBody>
          <a:bodyPr>
            <a:normAutofit fontScale="25000" lnSpcReduction="20000"/>
          </a:bodyPr>
          <a:lstStyle/>
          <a:p>
            <a:pPr marL="514350" indent="-514350" algn="l"/>
            <a:r>
              <a:rPr lang="en-US" sz="6400" dirty="0" smtClean="0">
                <a:solidFill>
                  <a:schemeClr val="tx1"/>
                </a:solidFill>
                <a:latin typeface="Berlin Sans FB" pitchFamily="34" charset="0"/>
              </a:rPr>
              <a:t>1. </a:t>
            </a:r>
            <a:r>
              <a:rPr lang="id-ID" sz="6400" dirty="0" smtClean="0">
                <a:solidFill>
                  <a:schemeClr val="tx1"/>
                </a:solidFill>
                <a:latin typeface="Berlin Sans FB" pitchFamily="34" charset="0"/>
              </a:rPr>
              <a:t>Bangunawati Rahajeng</a:t>
            </a:r>
            <a:endParaRPr lang="id-ID" sz="56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sz="4400" dirty="0" smtClean="0">
                <a:solidFill>
                  <a:schemeClr val="tx1"/>
                </a:solidFill>
                <a:latin typeface="Berlin Sans FB" pitchFamily="34" charset="0"/>
              </a:rPr>
              <a:t>    - </a:t>
            </a:r>
            <a:r>
              <a:rPr lang="id-ID" sz="4400" dirty="0" smtClean="0">
                <a:solidFill>
                  <a:schemeClr val="tx1"/>
                </a:solidFill>
                <a:latin typeface="Berlin Sans FB" pitchFamily="34" charset="0"/>
              </a:rPr>
              <a:t>Faculty of Pharmacy, Gadjah Mada University, Yogyakarta, Indonesia 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sz="4400" dirty="0" smtClean="0">
                <a:solidFill>
                  <a:schemeClr val="tx1"/>
                </a:solidFill>
                <a:latin typeface="Berlin Sans FB" pitchFamily="34" charset="0"/>
              </a:rPr>
              <a:t>    - </a:t>
            </a:r>
            <a:r>
              <a:rPr lang="id-ID" sz="4400" dirty="0" smtClean="0">
                <a:solidFill>
                  <a:schemeClr val="tx1"/>
                </a:solidFill>
                <a:latin typeface="Berlin Sans FB" pitchFamily="34" charset="0"/>
              </a:rPr>
              <a:t>School of Pharmacy Faculty of Medicines and Health Sciences, </a:t>
            </a:r>
            <a:endParaRPr lang="en-US" sz="44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sz="4400" dirty="0" smtClean="0">
                <a:solidFill>
                  <a:schemeClr val="tx1"/>
                </a:solidFill>
                <a:latin typeface="Berlin Sans FB" pitchFamily="34" charset="0"/>
              </a:rPr>
              <a:t>                   </a:t>
            </a:r>
            <a:r>
              <a:rPr lang="id-ID" sz="4400" dirty="0" smtClean="0">
                <a:solidFill>
                  <a:schemeClr val="tx1"/>
                </a:solidFill>
                <a:latin typeface="Berlin Sans FB" pitchFamily="34" charset="0"/>
              </a:rPr>
              <a:t>University of Muhammadiyah</a:t>
            </a:r>
            <a:r>
              <a:rPr lang="en-US" sz="4400" dirty="0" smtClean="0">
                <a:solidFill>
                  <a:schemeClr val="tx1"/>
                </a:solidFill>
                <a:latin typeface="Berlin Sans FB" pitchFamily="34" charset="0"/>
              </a:rPr>
              <a:t> </a:t>
            </a:r>
            <a:r>
              <a:rPr lang="id-ID" sz="4400" dirty="0" smtClean="0">
                <a:solidFill>
                  <a:schemeClr val="tx1"/>
                </a:solidFill>
                <a:latin typeface="Berlin Sans FB" pitchFamily="34" charset="0"/>
              </a:rPr>
              <a:t>Yogyakarta, Indonesia</a:t>
            </a:r>
            <a:endParaRPr lang="id-ID" sz="4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marL="514350" indent="-514350" algn="l"/>
            <a:r>
              <a:rPr lang="en-US" sz="6400" dirty="0" smtClean="0">
                <a:solidFill>
                  <a:schemeClr val="tx1"/>
                </a:solidFill>
                <a:latin typeface="Berlin Sans FB" pitchFamily="34" charset="0"/>
              </a:rPr>
              <a:t>2.  </a:t>
            </a:r>
            <a:r>
              <a:rPr lang="id-ID" sz="6400" dirty="0" smtClean="0">
                <a:solidFill>
                  <a:schemeClr val="tx1"/>
                </a:solidFill>
                <a:latin typeface="Berlin Sans FB" pitchFamily="34" charset="0"/>
              </a:rPr>
              <a:t>Z. Ikawati, T.M. Andayani </a:t>
            </a:r>
          </a:p>
          <a:p>
            <a:pPr algn="l">
              <a:spcAft>
                <a:spcPts val="100"/>
              </a:spcAft>
            </a:pPr>
            <a:r>
              <a:rPr lang="en-US" sz="4800" dirty="0" smtClean="0">
                <a:solidFill>
                  <a:schemeClr val="tx1"/>
                </a:solidFill>
                <a:latin typeface="Berlin Sans FB" pitchFamily="34" charset="0"/>
              </a:rPr>
              <a:t>    - </a:t>
            </a:r>
            <a:r>
              <a:rPr lang="id-ID" sz="4400" dirty="0" smtClean="0">
                <a:solidFill>
                  <a:schemeClr val="tx1"/>
                </a:solidFill>
                <a:latin typeface="Berlin Sans FB" pitchFamily="34" charset="0"/>
              </a:rPr>
              <a:t>Faculty of Pharmacy, Gadjah Mada University, Yogyakarta, Indonesia</a:t>
            </a:r>
            <a:endParaRPr lang="en-US" sz="40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r>
              <a:rPr lang="en-US" sz="6400" dirty="0" smtClean="0">
                <a:solidFill>
                  <a:schemeClr val="tx1"/>
                </a:solidFill>
                <a:latin typeface="Berlin Sans FB" pitchFamily="34" charset="0"/>
              </a:rPr>
              <a:t>3. </a:t>
            </a:r>
            <a:r>
              <a:rPr lang="id-ID" sz="6400" dirty="0" smtClean="0">
                <a:solidFill>
                  <a:schemeClr val="tx1"/>
                </a:solidFill>
                <a:latin typeface="Berlin Sans FB" pitchFamily="34" charset="0"/>
              </a:rPr>
              <a:t>I.D. Prahasto</a:t>
            </a:r>
          </a:p>
          <a:p>
            <a:pPr algn="l"/>
            <a:r>
              <a:rPr lang="en-US" sz="4400" dirty="0" smtClean="0">
                <a:solidFill>
                  <a:schemeClr val="tx1"/>
                </a:solidFill>
                <a:latin typeface="Berlin Sans FB" pitchFamily="34" charset="0"/>
              </a:rPr>
              <a:t>    - </a:t>
            </a:r>
            <a:r>
              <a:rPr lang="id-ID" sz="4400" dirty="0" smtClean="0">
                <a:solidFill>
                  <a:schemeClr val="tx1"/>
                </a:solidFill>
                <a:latin typeface="Berlin Sans FB" pitchFamily="34" charset="0"/>
              </a:rPr>
              <a:t>Faculty of Medicine, Gadjah Mada University, Yogyakarta, Indonesia</a:t>
            </a:r>
          </a:p>
          <a:p>
            <a:pPr algn="l"/>
            <a:endParaRPr lang="id-ID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id-ID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id-ID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0"/>
            <a:ext cx="657714" cy="104167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586332" y="0"/>
            <a:ext cx="1371600" cy="819150"/>
            <a:chOff x="7586332" y="0"/>
            <a:chExt cx="1371600" cy="819150"/>
          </a:xfrm>
        </p:grpSpPr>
        <p:sp>
          <p:nvSpPr>
            <p:cNvPr id="6" name="Rounded Rectangle 5"/>
            <p:cNvSpPr/>
            <p:nvPr/>
          </p:nvSpPr>
          <p:spPr>
            <a:xfrm>
              <a:off x="7586332" y="0"/>
              <a:ext cx="1371600" cy="8191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 descr="http://accp2017.ff.unair.ac.id/wp-content/uploads/2017/01/logo-web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00" y="133350"/>
              <a:ext cx="1295400" cy="498231"/>
            </a:xfrm>
            <a:prstGeom prst="rect">
              <a:avLst/>
            </a:prstGeom>
            <a:noFill/>
          </p:spPr>
        </p:pic>
      </p:grpSp>
      <p:sp>
        <p:nvSpPr>
          <p:cNvPr id="9" name="Rectangle 8"/>
          <p:cNvSpPr/>
          <p:nvPr/>
        </p:nvSpPr>
        <p:spPr>
          <a:xfrm>
            <a:off x="6566538" y="0"/>
            <a:ext cx="609600" cy="10477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um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42644"/>
            <a:ext cx="622938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477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1600200"/>
            <a:ext cx="9144000" cy="4749800"/>
            <a:chOff x="0" y="1581150"/>
            <a:chExt cx="9220200" cy="3810000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5482552" y="4171950"/>
              <a:ext cx="3661448" cy="14674"/>
            </a:xfrm>
            <a:prstGeom prst="line">
              <a:avLst/>
            </a:prstGeom>
            <a:ln w="76200">
              <a:solidFill>
                <a:srgbClr val="6C1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272752" y="3333750"/>
              <a:ext cx="3813848" cy="14674"/>
            </a:xfrm>
            <a:prstGeom prst="line">
              <a:avLst/>
            </a:prstGeom>
            <a:ln w="76200">
              <a:solidFill>
                <a:srgbClr val="6C1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143000" y="2419350"/>
              <a:ext cx="3657600" cy="2"/>
            </a:xfrm>
            <a:prstGeom prst="line">
              <a:avLst/>
            </a:prstGeom>
            <a:ln w="76200">
              <a:solidFill>
                <a:srgbClr val="6C1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0" y="1645613"/>
              <a:ext cx="2448547" cy="0"/>
            </a:xfrm>
            <a:prstGeom prst="line">
              <a:avLst/>
            </a:prstGeom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円/楕円 20"/>
            <p:cNvSpPr/>
            <p:nvPr/>
          </p:nvSpPr>
          <p:spPr>
            <a:xfrm>
              <a:off x="381000" y="1581150"/>
              <a:ext cx="1981200" cy="138258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Introduction</a:t>
              </a:r>
              <a:endParaRPr lang="id-ID" sz="18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円/楕円 22"/>
            <p:cNvSpPr/>
            <p:nvPr/>
          </p:nvSpPr>
          <p:spPr>
            <a:xfrm>
              <a:off x="4815998" y="3181350"/>
              <a:ext cx="2217437" cy="136630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Result and discussion</a:t>
              </a:r>
              <a:endPara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円/楕円 22"/>
            <p:cNvSpPr/>
            <p:nvPr/>
          </p:nvSpPr>
          <p:spPr>
            <a:xfrm>
              <a:off x="7078963" y="4024845"/>
              <a:ext cx="2141237" cy="1366305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Conclusion</a:t>
              </a:r>
              <a:endPara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円/楕円 22"/>
            <p:cNvSpPr/>
            <p:nvPr/>
          </p:nvSpPr>
          <p:spPr>
            <a:xfrm>
              <a:off x="2616305" y="2266950"/>
              <a:ext cx="2141763" cy="136615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Methods</a:t>
              </a:r>
              <a:endParaRPr lang="id-ID" sz="18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810000" y="381001"/>
            <a:ext cx="2057400" cy="814428"/>
          </a:xfrm>
        </p:spPr>
        <p:txBody>
          <a:bodyPr>
            <a:normAutofit fontScale="90000"/>
          </a:bodyPr>
          <a:lstStyle/>
          <a:p>
            <a:r>
              <a:rPr lang="id-ID" dirty="0" smtClean="0">
                <a:latin typeface="Berlin Sans FB Demi" pitchFamily="34" charset="0"/>
              </a:rPr>
              <a:t>OUTLINE</a:t>
            </a:r>
            <a:endParaRPr lang="id-ID" dirty="0">
              <a:latin typeface="Berlin Sans FB Demi" pitchFamily="34" charset="0"/>
            </a:endParaRPr>
          </a:p>
        </p:txBody>
      </p:sp>
      <p:sp>
        <p:nvSpPr>
          <p:cNvPr id="12" name="Hexagon 11">
            <a:hlinkClick r:id="rId2" action="ppaction://hlinksldjump"/>
          </p:cNvPr>
          <p:cNvSpPr/>
          <p:nvPr/>
        </p:nvSpPr>
        <p:spPr>
          <a:xfrm>
            <a:off x="392017" y="1773715"/>
            <a:ext cx="1905000" cy="1371600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Hexagon 12">
            <a:hlinkClick r:id="rId3" action="ppaction://hlinksldjump"/>
          </p:cNvPr>
          <p:cNvSpPr/>
          <p:nvPr/>
        </p:nvSpPr>
        <p:spPr>
          <a:xfrm>
            <a:off x="2689034" y="2612834"/>
            <a:ext cx="1905000" cy="1371600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Methods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Hexagon 13">
            <a:hlinkClick r:id="rId4" action="ppaction://hlinksldjump"/>
          </p:cNvPr>
          <p:cNvSpPr/>
          <p:nvPr/>
        </p:nvSpPr>
        <p:spPr>
          <a:xfrm>
            <a:off x="4930966" y="3766851"/>
            <a:ext cx="1905000" cy="1371600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Result and Discussion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Hexagon 14">
            <a:hlinkClick r:id="rId5" action="ppaction://hlinksldjump"/>
          </p:cNvPr>
          <p:cNvSpPr/>
          <p:nvPr/>
        </p:nvSpPr>
        <p:spPr>
          <a:xfrm>
            <a:off x="7119651" y="4800600"/>
            <a:ext cx="1905000" cy="1371600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1148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Microsoft Himalaya" pitchFamily="2" charset="0"/>
                <a:cs typeface="Microsoft New Tai Lue" pitchFamily="34" charset="0"/>
              </a:rPr>
              <a:t>INTRODUCTION</a:t>
            </a:r>
            <a:endParaRPr kumimoji="0" lang="id-ID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erlin Sans FB Demi" pitchFamily="34" charset="0"/>
              <a:ea typeface="Microsoft Himalaya" pitchFamily="2" charset="0"/>
              <a:cs typeface="Microsoft New Tai Lue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85800" y="22558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+mn-ea"/>
                <a:cs typeface="Microsoft New Tai Lue" pitchFamily="34" charset="0"/>
              </a:rPr>
              <a:t>Off-label : </a:t>
            </a:r>
            <a:r>
              <a:rPr kumimoji="0" lang="id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the use of licensed which is different from the description is written in the product information (Gazarian, 2007;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Le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Jeunne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 et al., 2013;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Wittich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 et al., 2012).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d-ID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erlin Sans FB" pitchFamily="34" charset="0"/>
              <a:ea typeface="Times New Roman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</a:rPr>
              <a:t>Anticonvulsants </a:t>
            </a:r>
            <a:r>
              <a:rPr kumimoji="0" lang="id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  <a:sym typeface="Wingdings" pitchFamily="2" charset="2"/>
              </a:rPr>
              <a:t> high off-label use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erlin Sans FB" pitchFamily="34" charset="0"/>
              <a:ea typeface="Times New Roman"/>
              <a:cs typeface="Microsoft New Tai Lue" pitchFamily="34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d-ID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erlin Sans FB" pitchFamily="34" charset="0"/>
              <a:ea typeface="Times New Roman"/>
              <a:cs typeface="Microsoft New Tai Lue" pitchFamily="34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  <a:sym typeface="Wingdings" pitchFamily="2" charset="2"/>
              </a:rPr>
              <a:t>Objective </a:t>
            </a:r>
            <a:r>
              <a:rPr kumimoji="0" lang="id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  <a:sym typeface="Wingdings" pitchFamily="2" charset="2"/>
              </a:rPr>
              <a:t>:  to determine the off-label use of </a:t>
            </a:r>
            <a:r>
              <a:rPr kumimoji="0" lang="id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rlin Sans FB" pitchFamily="34" charset="0"/>
                <a:ea typeface="Times New Roman"/>
                <a:cs typeface="Microsoft New Tai Lue" pitchFamily="34" charset="0"/>
                <a:sym typeface="Wingdings" pitchFamily="2" charset="2"/>
              </a:rPr>
              <a:t>anticonvulsants in Yogyakarta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d-ID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erlin Sans FB" pitchFamily="34" charset="0"/>
              <a:ea typeface="Times New Roman"/>
              <a:cs typeface="Microsoft New Tai Lu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5883870" cy="814428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>
                <a:latin typeface="Berlin Sans FB Demi" pitchFamily="34" charset="0"/>
              </a:rPr>
              <a:t>The off-label use of anticonvulsants worldwide</a:t>
            </a:r>
            <a:endParaRPr lang="id-ID" dirty="0">
              <a:latin typeface="Berlin Sans FB Demi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64423"/>
              </p:ext>
            </p:extLst>
          </p:nvPr>
        </p:nvGraphicFramePr>
        <p:xfrm>
          <a:off x="1066800" y="2514600"/>
          <a:ext cx="6629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 descr="Hasil gambar untuk medicine 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0"/>
            <a:ext cx="1219200" cy="1150705"/>
          </a:xfrm>
          <a:prstGeom prst="rect">
            <a:avLst/>
          </a:prstGeom>
          <a:noFill/>
        </p:spPr>
      </p:pic>
      <p:sp>
        <p:nvSpPr>
          <p:cNvPr id="6" name="Round Diagonal Corner Rectangle 5">
            <a:hlinkClick r:id="rId5" action="ppaction://hlinksldjump"/>
          </p:cNvPr>
          <p:cNvSpPr/>
          <p:nvPr/>
        </p:nvSpPr>
        <p:spPr>
          <a:xfrm>
            <a:off x="8229600" y="6324600"/>
            <a:ext cx="838200" cy="4572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105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>
                <a:latin typeface="Berlin Sans FB Demi" pitchFamily="34" charset="0"/>
              </a:rPr>
              <a:t>METHODS</a:t>
            </a:r>
            <a:endParaRPr lang="id-ID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257800"/>
            <a:ext cx="8229600" cy="1908965"/>
          </a:xfrm>
        </p:spPr>
        <p:txBody>
          <a:bodyPr>
            <a:normAutofit/>
          </a:bodyPr>
          <a:lstStyle/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nip Single Corner Rectangle 3"/>
          <p:cNvSpPr/>
          <p:nvPr/>
        </p:nvSpPr>
        <p:spPr>
          <a:xfrm>
            <a:off x="685800" y="1371600"/>
            <a:ext cx="2971800" cy="6858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dirty="0" smtClean="0">
                <a:solidFill>
                  <a:schemeClr val="tx1"/>
                </a:solidFill>
                <a:latin typeface="Berlin Sans FB" pitchFamily="34" charset="0"/>
              </a:rPr>
              <a:t>Observational, Retrospective </a:t>
            </a:r>
          </a:p>
        </p:txBody>
      </p:sp>
      <p:sp>
        <p:nvSpPr>
          <p:cNvPr id="5" name="Snip Single Corner Rectangle 4"/>
          <p:cNvSpPr/>
          <p:nvPr/>
        </p:nvSpPr>
        <p:spPr>
          <a:xfrm>
            <a:off x="685800" y="3048000"/>
            <a:ext cx="6858000" cy="6858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</a:rPr>
              <a:t>Population </a:t>
            </a:r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  <a:sym typeface="Wingdings" pitchFamily="2" charset="2"/>
              </a:rPr>
              <a:t> </a:t>
            </a:r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</a:rPr>
              <a:t>all patients (inpatients and outpatients) who receive anticonvulsants prescription </a:t>
            </a:r>
          </a:p>
        </p:txBody>
      </p:sp>
      <p:sp>
        <p:nvSpPr>
          <p:cNvPr id="6" name="Snip Single Corner Rectangle 5"/>
          <p:cNvSpPr/>
          <p:nvPr/>
        </p:nvSpPr>
        <p:spPr>
          <a:xfrm>
            <a:off x="685800" y="2209800"/>
            <a:ext cx="6858000" cy="6858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dirty="0" smtClean="0">
                <a:solidFill>
                  <a:schemeClr val="tx1"/>
                </a:solidFill>
                <a:latin typeface="Berlin Sans FB" pitchFamily="34" charset="0"/>
              </a:rPr>
              <a:t>Data : </a:t>
            </a:r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</a:rPr>
              <a:t>the prescription of anticonvulsants in 2014 from a private hospital in Yogyakarta.</a:t>
            </a:r>
          </a:p>
        </p:txBody>
      </p:sp>
      <p:sp>
        <p:nvSpPr>
          <p:cNvPr id="7" name="Snip Single Corner Rectangle 6"/>
          <p:cNvSpPr/>
          <p:nvPr/>
        </p:nvSpPr>
        <p:spPr>
          <a:xfrm>
            <a:off x="685800" y="3886200"/>
            <a:ext cx="6858000" cy="6858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dirty="0" smtClean="0">
                <a:solidFill>
                  <a:schemeClr val="tx1"/>
                </a:solidFill>
                <a:latin typeface="Berlin Sans FB" pitchFamily="34" charset="0"/>
              </a:rPr>
              <a:t>Indication </a:t>
            </a:r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sym typeface="Wingdings" pitchFamily="2" charset="2"/>
              </a:rPr>
              <a:t> from medical record  matched to an </a:t>
            </a:r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</a:rPr>
              <a:t>approved indication by NA-DFC Indonesia</a:t>
            </a:r>
          </a:p>
        </p:txBody>
      </p:sp>
      <p:sp>
        <p:nvSpPr>
          <p:cNvPr id="8" name="Snip Single Corner Rectangle 7"/>
          <p:cNvSpPr/>
          <p:nvPr/>
        </p:nvSpPr>
        <p:spPr>
          <a:xfrm>
            <a:off x="685800" y="4800600"/>
            <a:ext cx="4038600" cy="6858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</a:rPr>
              <a:t>Strong evidence </a:t>
            </a:r>
            <a:r>
              <a:rPr lang="id-ID" dirty="0" smtClean="0">
                <a:solidFill>
                  <a:schemeClr val="tx1"/>
                </a:solidFill>
                <a:latin typeface="Berlin Sans FB" pitchFamily="34" charset="0"/>
                <a:ea typeface="Times New Roman"/>
                <a:sym typeface="Wingdings" pitchFamily="2" charset="2"/>
              </a:rPr>
              <a:t> RCT, double-blind</a:t>
            </a:r>
            <a:endParaRPr lang="id-ID" dirty="0" smtClean="0">
              <a:solidFill>
                <a:schemeClr val="tx1"/>
              </a:solidFill>
              <a:latin typeface="Berlin Sans FB" pitchFamily="34" charset="0"/>
              <a:ea typeface="Times New Roman"/>
            </a:endParaRPr>
          </a:p>
        </p:txBody>
      </p:sp>
      <p:pic>
        <p:nvPicPr>
          <p:cNvPr id="9" name="Picture 8" descr="Hasil gambar untuk medicine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0"/>
            <a:ext cx="1219200" cy="1150705"/>
          </a:xfrm>
          <a:prstGeom prst="rect">
            <a:avLst/>
          </a:prstGeom>
          <a:noFill/>
        </p:spPr>
      </p:pic>
      <p:sp>
        <p:nvSpPr>
          <p:cNvPr id="10" name="Round Diagonal Corner Rectangle 9">
            <a:hlinkClick r:id="rId3" action="ppaction://hlinksldjump"/>
          </p:cNvPr>
          <p:cNvSpPr/>
          <p:nvPr/>
        </p:nvSpPr>
        <p:spPr>
          <a:xfrm>
            <a:off x="8229600" y="6324600"/>
            <a:ext cx="838200" cy="4572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105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67215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asil gambar untuk medicine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0"/>
            <a:ext cx="1219200" cy="1150705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276600" y="638944"/>
            <a:ext cx="5334000" cy="504056"/>
          </a:xfrm>
        </p:spPr>
        <p:txBody>
          <a:bodyPr>
            <a:normAutofit fontScale="90000"/>
          </a:bodyPr>
          <a:lstStyle/>
          <a:p>
            <a:r>
              <a:rPr lang="id-ID" dirty="0" smtClean="0">
                <a:latin typeface="Berlin Sans FB Demi" pitchFamily="34" charset="0"/>
              </a:rPr>
              <a:t>RESULT AND DISCUSSION</a:t>
            </a:r>
            <a:br>
              <a:rPr lang="id-ID" dirty="0" smtClean="0">
                <a:latin typeface="Berlin Sans FB Demi" pitchFamily="34" charset="0"/>
              </a:rPr>
            </a:br>
            <a:endParaRPr lang="id-ID" dirty="0">
              <a:latin typeface="Berlin Sans FB" pitchFamily="34" charset="0"/>
            </a:endParaRPr>
          </a:p>
        </p:txBody>
      </p:sp>
      <p:graphicFrame>
        <p:nvGraphicFramePr>
          <p:cNvPr id="1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9847596"/>
              </p:ext>
            </p:extLst>
          </p:nvPr>
        </p:nvGraphicFramePr>
        <p:xfrm>
          <a:off x="1447800" y="2209800"/>
          <a:ext cx="6477000" cy="355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57912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>
                <a:latin typeface="Berlin Sans FB" pitchFamily="34" charset="0"/>
              </a:rPr>
              <a:t>Prescription : 5310, Patient : 1316</a:t>
            </a:r>
          </a:p>
          <a:p>
            <a:r>
              <a:rPr lang="id-ID" sz="2000" dirty="0" smtClean="0">
                <a:latin typeface="Berlin Sans FB" pitchFamily="34" charset="0"/>
              </a:rPr>
              <a:t>Total on-label use : 854 ( 64,89%), total off-label use : 462 (35, 11%)</a:t>
            </a:r>
            <a:endParaRPr lang="id-ID" sz="2000" dirty="0">
              <a:latin typeface="Berlin Sans FB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160020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>
                <a:latin typeface="Berlin Sans FB" pitchFamily="34" charset="0"/>
              </a:rPr>
              <a:t>The Use of Anticonvulsants in 2014</a:t>
            </a:r>
            <a:endParaRPr lang="id-ID" sz="2000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Diagonal Corner Rectangle 16"/>
          <p:cNvSpPr/>
          <p:nvPr/>
        </p:nvSpPr>
        <p:spPr>
          <a:xfrm>
            <a:off x="1371600" y="0"/>
            <a:ext cx="6019800" cy="106680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Diagonal Corner Rectangle 15"/>
          <p:cNvSpPr/>
          <p:nvPr/>
        </p:nvSpPr>
        <p:spPr>
          <a:xfrm>
            <a:off x="0" y="1066800"/>
            <a:ext cx="8686800" cy="556260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asil gambar untuk medicine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9215" y="0"/>
            <a:ext cx="734785" cy="693505"/>
          </a:xfrm>
          <a:prstGeom prst="rect">
            <a:avLst/>
          </a:prstGeom>
          <a:noFill/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328572"/>
            <a:ext cx="8305800" cy="8144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Berlin Sans FB Demi" pitchFamily="34" charset="0"/>
              </a:rPr>
              <a:t>Table 2. Off-label indication of anticonvulsants</a:t>
            </a:r>
            <a:endParaRPr lang="id-ID" dirty="0">
              <a:latin typeface="Berlin Sans FB Demi" pitchFamily="34" charset="0"/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7"/>
          <a:stretch>
            <a:fillRect/>
          </a:stretch>
        </p:blipFill>
        <p:spPr bwMode="auto">
          <a:xfrm>
            <a:off x="228600" y="1295400"/>
            <a:ext cx="8001000" cy="555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 Diagonal Corner Rectangle 6">
            <a:hlinkClick r:id="rId5" action="ppaction://hlinksldjump"/>
          </p:cNvPr>
          <p:cNvSpPr/>
          <p:nvPr/>
        </p:nvSpPr>
        <p:spPr>
          <a:xfrm>
            <a:off x="8295702" y="6335617"/>
            <a:ext cx="838200" cy="4572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105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dirty="0" smtClean="0">
                <a:latin typeface="Berlin Sans FB Demi" pitchFamily="34" charset="0"/>
              </a:rPr>
              <a:t>CONCLUSION</a:t>
            </a:r>
            <a:endParaRPr lang="id-ID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96542"/>
            <a:ext cx="8542634" cy="488655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Berlin Sans FB" pitchFamily="34" charset="0"/>
              </a:rPr>
              <a:t>The off-label use of anticonvulsants occurred in one-third patients receiving prescription of anticonvulsants, even though most of them was a lack of evidence. More attention must by paid on the efficacy and risk of side effect of the drug used. </a:t>
            </a:r>
          </a:p>
          <a:p>
            <a:endParaRPr lang="en-US" dirty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Round Diagonal Corner Rectangle 3">
            <a:hlinkClick r:id="rId2" action="ppaction://hlinksldjump"/>
          </p:cNvPr>
          <p:cNvSpPr/>
          <p:nvPr/>
        </p:nvSpPr>
        <p:spPr>
          <a:xfrm>
            <a:off x="8229600" y="6324600"/>
            <a:ext cx="838200" cy="4572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105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96800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2052" name="AutoShape 4" descr="Hasil gambar untuk thanks you medicine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Hasil gambar untuk thanks you medicine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shutterstock_133319240.jpg"/>
          <p:cNvPicPr>
            <a:picLocks noChangeAspect="1"/>
          </p:cNvPicPr>
          <p:nvPr/>
        </p:nvPicPr>
        <p:blipFill>
          <a:blip r:embed="rId2"/>
          <a:srcRect l="6838" t="13287" r="10256"/>
          <a:stretch>
            <a:fillRect/>
          </a:stretch>
        </p:blipFill>
        <p:spPr>
          <a:xfrm>
            <a:off x="1219200" y="685800"/>
            <a:ext cx="7391400" cy="4641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 Diagonal Corner Rectangle 5">
            <a:hlinkClick r:id="rId3" action="ppaction://hlinksldjump"/>
          </p:cNvPr>
          <p:cNvSpPr/>
          <p:nvPr/>
        </p:nvSpPr>
        <p:spPr>
          <a:xfrm>
            <a:off x="8229600" y="6324600"/>
            <a:ext cx="838200" cy="4572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105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24009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66</TotalTime>
  <Words>294</Words>
  <Application>Microsoft Office PowerPoint</Application>
  <PresentationFormat>On-screen Show (4:3)</PresentationFormat>
  <Paragraphs>49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3028-3d-cubes-powerpoint-template</vt:lpstr>
      <vt:lpstr>  The off-label use of anticonvulsant at a private hospital in Yogyakarta  </vt:lpstr>
      <vt:lpstr>OUTLINE</vt:lpstr>
      <vt:lpstr>PowerPoint Presentation</vt:lpstr>
      <vt:lpstr>The off-label use of anticonvulsants worldwide</vt:lpstr>
      <vt:lpstr>METHODS</vt:lpstr>
      <vt:lpstr>RESULT AND DISCUSSION </vt:lpstr>
      <vt:lpstr>Table 2. Off-label indication of anticonvulsants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ilalang01</dc:creator>
  <cp:lastModifiedBy>HP N028 TU</cp:lastModifiedBy>
  <cp:revision>9</cp:revision>
  <dcterms:created xsi:type="dcterms:W3CDTF">2017-07-27T14:59:09Z</dcterms:created>
  <dcterms:modified xsi:type="dcterms:W3CDTF">2017-07-29T18:51:01Z</dcterms:modified>
</cp:coreProperties>
</file>